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56" r:id="rId3"/>
  </p:sldMasterIdLst>
  <p:notesMasterIdLst>
    <p:notesMasterId r:id="rId30"/>
  </p:notesMasterIdLst>
  <p:handoutMasterIdLst>
    <p:handoutMasterId r:id="rId31"/>
  </p:handoutMasterIdLst>
  <p:sldIdLst>
    <p:sldId id="1191" r:id="rId4"/>
    <p:sldId id="1307" r:id="rId5"/>
    <p:sldId id="1242" r:id="rId6"/>
    <p:sldId id="1256" r:id="rId7"/>
    <p:sldId id="1276" r:id="rId8"/>
    <p:sldId id="1286" r:id="rId9"/>
    <p:sldId id="1257" r:id="rId10"/>
    <p:sldId id="1310" r:id="rId11"/>
    <p:sldId id="1324" r:id="rId12"/>
    <p:sldId id="1318" r:id="rId13"/>
    <p:sldId id="1212" r:id="rId14"/>
    <p:sldId id="1243" r:id="rId15"/>
    <p:sldId id="1315" r:id="rId16"/>
    <p:sldId id="1319" r:id="rId17"/>
    <p:sldId id="1010" r:id="rId18"/>
    <p:sldId id="1245" r:id="rId19"/>
    <p:sldId id="1312" r:id="rId20"/>
    <p:sldId id="1317" r:id="rId21"/>
    <p:sldId id="973" r:id="rId22"/>
    <p:sldId id="1297" r:id="rId23"/>
    <p:sldId id="1260" r:id="rId24"/>
    <p:sldId id="1222" r:id="rId25"/>
    <p:sldId id="1285" r:id="rId26"/>
    <p:sldId id="1271" r:id="rId27"/>
    <p:sldId id="1320" r:id="rId28"/>
    <p:sldId id="1262" r:id="rId29"/>
  </p:sldIdLst>
  <p:sldSz cx="10287000" cy="6858000" type="35mm"/>
  <p:notesSz cx="7315200" cy="9601200"/>
  <p:defaultTextStyle>
    <a:defPPr>
      <a:defRPr lang="en-US"/>
    </a:defPPr>
    <a:lvl1pPr algn="l" rtl="0" eaLnBrk="0" fontAlgn="base" hangingPunct="0">
      <a:spcBef>
        <a:spcPct val="0"/>
      </a:spcBef>
      <a:spcAft>
        <a:spcPct val="0"/>
      </a:spcAft>
      <a:defRPr sz="3200" b="1" i="1" kern="1200">
        <a:solidFill>
          <a:schemeClr val="tx1"/>
        </a:solidFill>
        <a:latin typeface="Times" charset="0"/>
        <a:ea typeface="+mn-ea"/>
        <a:cs typeface="+mn-cs"/>
      </a:defRPr>
    </a:lvl1pPr>
    <a:lvl2pPr marL="457200" algn="l" rtl="0" eaLnBrk="0" fontAlgn="base" hangingPunct="0">
      <a:spcBef>
        <a:spcPct val="0"/>
      </a:spcBef>
      <a:spcAft>
        <a:spcPct val="0"/>
      </a:spcAft>
      <a:defRPr sz="3200" b="1" i="1" kern="1200">
        <a:solidFill>
          <a:schemeClr val="tx1"/>
        </a:solidFill>
        <a:latin typeface="Times" charset="0"/>
        <a:ea typeface="+mn-ea"/>
        <a:cs typeface="+mn-cs"/>
      </a:defRPr>
    </a:lvl2pPr>
    <a:lvl3pPr marL="914400" algn="l" rtl="0" eaLnBrk="0" fontAlgn="base" hangingPunct="0">
      <a:spcBef>
        <a:spcPct val="0"/>
      </a:spcBef>
      <a:spcAft>
        <a:spcPct val="0"/>
      </a:spcAft>
      <a:defRPr sz="3200" b="1" i="1" kern="1200">
        <a:solidFill>
          <a:schemeClr val="tx1"/>
        </a:solidFill>
        <a:latin typeface="Times" charset="0"/>
        <a:ea typeface="+mn-ea"/>
        <a:cs typeface="+mn-cs"/>
      </a:defRPr>
    </a:lvl3pPr>
    <a:lvl4pPr marL="1371600" algn="l" rtl="0" eaLnBrk="0" fontAlgn="base" hangingPunct="0">
      <a:spcBef>
        <a:spcPct val="0"/>
      </a:spcBef>
      <a:spcAft>
        <a:spcPct val="0"/>
      </a:spcAft>
      <a:defRPr sz="3200" b="1" i="1" kern="1200">
        <a:solidFill>
          <a:schemeClr val="tx1"/>
        </a:solidFill>
        <a:latin typeface="Times" charset="0"/>
        <a:ea typeface="+mn-ea"/>
        <a:cs typeface="+mn-cs"/>
      </a:defRPr>
    </a:lvl4pPr>
    <a:lvl5pPr marL="1828800" algn="l" rtl="0" eaLnBrk="0" fontAlgn="base" hangingPunct="0">
      <a:spcBef>
        <a:spcPct val="0"/>
      </a:spcBef>
      <a:spcAft>
        <a:spcPct val="0"/>
      </a:spcAft>
      <a:defRPr sz="3200" b="1" i="1" kern="1200">
        <a:solidFill>
          <a:schemeClr val="tx1"/>
        </a:solidFill>
        <a:latin typeface="Times" charset="0"/>
        <a:ea typeface="+mn-ea"/>
        <a:cs typeface="+mn-cs"/>
      </a:defRPr>
    </a:lvl5pPr>
    <a:lvl6pPr marL="2286000" algn="l" defTabSz="457200" rtl="0" eaLnBrk="1" latinLnBrk="0" hangingPunct="1">
      <a:defRPr sz="3200" b="1" i="1" kern="1200">
        <a:solidFill>
          <a:schemeClr val="tx1"/>
        </a:solidFill>
        <a:latin typeface="Times" charset="0"/>
        <a:ea typeface="+mn-ea"/>
        <a:cs typeface="+mn-cs"/>
      </a:defRPr>
    </a:lvl6pPr>
    <a:lvl7pPr marL="2743200" algn="l" defTabSz="457200" rtl="0" eaLnBrk="1" latinLnBrk="0" hangingPunct="1">
      <a:defRPr sz="3200" b="1" i="1" kern="1200">
        <a:solidFill>
          <a:schemeClr val="tx1"/>
        </a:solidFill>
        <a:latin typeface="Times" charset="0"/>
        <a:ea typeface="+mn-ea"/>
        <a:cs typeface="+mn-cs"/>
      </a:defRPr>
    </a:lvl7pPr>
    <a:lvl8pPr marL="3200400" algn="l" defTabSz="457200" rtl="0" eaLnBrk="1" latinLnBrk="0" hangingPunct="1">
      <a:defRPr sz="3200" b="1" i="1" kern="1200">
        <a:solidFill>
          <a:schemeClr val="tx1"/>
        </a:solidFill>
        <a:latin typeface="Times" charset="0"/>
        <a:ea typeface="+mn-ea"/>
        <a:cs typeface="+mn-cs"/>
      </a:defRPr>
    </a:lvl8pPr>
    <a:lvl9pPr marL="3657600" algn="l" defTabSz="457200" rtl="0" eaLnBrk="1" latinLnBrk="0" hangingPunct="1">
      <a:defRPr sz="3200" b="1" i="1"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F"/>
    <a:srgbClr val="F8FCD0"/>
    <a:srgbClr val="706565"/>
    <a:srgbClr val="00B7A5"/>
    <a:srgbClr val="111111"/>
    <a:srgbClr val="1C1C1C"/>
    <a:srgbClr val="0434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9" autoAdjust="0"/>
    <p:restoredTop sz="94660"/>
  </p:normalViewPr>
  <p:slideViewPr>
    <p:cSldViewPr>
      <p:cViewPr>
        <p:scale>
          <a:sx n="125" d="100"/>
          <a:sy n="125" d="100"/>
        </p:scale>
        <p:origin x="-896" y="-232"/>
      </p:cViewPr>
      <p:guideLst>
        <p:guide orient="horz" pos="2256"/>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96"/>
    </p:cViewPr>
  </p:sorterViewPr>
  <p:notesViewPr>
    <p:cSldViewPr>
      <p:cViewPr varScale="1">
        <p:scale>
          <a:sx n="78" d="100"/>
          <a:sy n="78" d="100"/>
        </p:scale>
        <p:origin x="-199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83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59300"/>
            <a:ext cx="5360987" cy="4321175"/>
          </a:xfrm>
          <a:prstGeom prst="rect">
            <a:avLst/>
          </a:prstGeom>
          <a:noFill/>
          <a:ln w="12700">
            <a:noFill/>
            <a:miter lim="800000"/>
            <a:headEnd/>
            <a:tailEnd/>
          </a:ln>
          <a:effectLst/>
        </p:spPr>
        <p:txBody>
          <a:bodyPr vert="horz" wrap="square" lIns="99008" tIns="48665" rIns="99008" bIns="4866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5" name="Rectangle 3"/>
          <p:cNvSpPr>
            <a:spLocks noGrp="1" noRot="1" noChangeAspect="1" noChangeArrowheads="1" noTextEdit="1"/>
          </p:cNvSpPr>
          <p:nvPr>
            <p:ph type="sldImg" idx="2"/>
          </p:nvPr>
        </p:nvSpPr>
        <p:spPr bwMode="auto">
          <a:xfrm>
            <a:off x="966788" y="727075"/>
            <a:ext cx="5381625" cy="35877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977778201"/>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Helvetica" pitchFamily="-108" charset="0"/>
        <a:ea typeface="ＭＳ Ｐゴシック" pitchFamily="-108" charset="-128"/>
        <a:cs typeface="ＭＳ Ｐゴシック" pitchFamily="-108" charset="-128"/>
      </a:defRPr>
    </a:lvl1pPr>
    <a:lvl2pPr marL="461963" algn="l" defTabSz="923925" rtl="0" eaLnBrk="0" fontAlgn="base" hangingPunct="0">
      <a:lnSpc>
        <a:spcPct val="90000"/>
      </a:lnSpc>
      <a:spcBef>
        <a:spcPct val="40000"/>
      </a:spcBef>
      <a:spcAft>
        <a:spcPct val="0"/>
      </a:spcAft>
      <a:defRPr sz="1200" kern="1200">
        <a:solidFill>
          <a:schemeClr val="tx1"/>
        </a:solidFill>
        <a:latin typeface="Helvetica" pitchFamily="-108" charset="0"/>
        <a:ea typeface="ＭＳ Ｐゴシック" pitchFamily="-108" charset="-128"/>
        <a:cs typeface="+mn-cs"/>
      </a:defRPr>
    </a:lvl2pPr>
    <a:lvl3pPr marL="923925" algn="l" defTabSz="923925" rtl="0" eaLnBrk="0" fontAlgn="base" hangingPunct="0">
      <a:lnSpc>
        <a:spcPct val="90000"/>
      </a:lnSpc>
      <a:spcBef>
        <a:spcPct val="40000"/>
      </a:spcBef>
      <a:spcAft>
        <a:spcPct val="0"/>
      </a:spcAft>
      <a:defRPr sz="1200" kern="1200">
        <a:solidFill>
          <a:schemeClr val="tx1"/>
        </a:solidFill>
        <a:latin typeface="Helvetica" pitchFamily="-108" charset="0"/>
        <a:ea typeface="ＭＳ Ｐゴシック" pitchFamily="-108" charset="-128"/>
        <a:cs typeface="+mn-cs"/>
      </a:defRPr>
    </a:lvl3pPr>
    <a:lvl4pPr marL="1385888" algn="l" defTabSz="923925" rtl="0" eaLnBrk="0" fontAlgn="base" hangingPunct="0">
      <a:lnSpc>
        <a:spcPct val="90000"/>
      </a:lnSpc>
      <a:spcBef>
        <a:spcPct val="40000"/>
      </a:spcBef>
      <a:spcAft>
        <a:spcPct val="0"/>
      </a:spcAft>
      <a:defRPr sz="1200" kern="1200">
        <a:solidFill>
          <a:schemeClr val="tx1"/>
        </a:solidFill>
        <a:latin typeface="Helvetica" pitchFamily="-108" charset="0"/>
        <a:ea typeface="ＭＳ Ｐゴシック" pitchFamily="-108" charset="-128"/>
        <a:cs typeface="+mn-cs"/>
      </a:defRPr>
    </a:lvl4pPr>
    <a:lvl5pPr marL="1847850" algn="l" defTabSz="923925" rtl="0" eaLnBrk="0" fontAlgn="base" hangingPunct="0">
      <a:lnSpc>
        <a:spcPct val="90000"/>
      </a:lnSpc>
      <a:spcBef>
        <a:spcPct val="40000"/>
      </a:spcBef>
      <a:spcAft>
        <a:spcPct val="0"/>
      </a:spcAft>
      <a:defRPr sz="1200" kern="1200">
        <a:solidFill>
          <a:schemeClr val="tx1"/>
        </a:solidFill>
        <a:latin typeface="Helvetica"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ln cap="flat"/>
        </p:spPr>
      </p:sp>
      <p:sp>
        <p:nvSpPr>
          <p:cNvPr id="56323" name="Rectangle 3"/>
          <p:cNvSpPr>
            <a:spLocks noGrp="1" noChangeArrowheads="1"/>
          </p:cNvSpPr>
          <p:nvPr>
            <p:ph type="body" idx="1"/>
          </p:nvPr>
        </p:nvSpPr>
        <p:spPr>
          <a:noFill/>
          <a:ln w="9525"/>
        </p:spPr>
        <p:txBody>
          <a:bodyPr/>
          <a:lstStyle/>
          <a:p>
            <a:endParaRPr lang="en-US" smtClean="0">
              <a:latin typeface="Helvetica"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xfrm>
            <a:off x="731838" y="4560888"/>
            <a:ext cx="5851525" cy="4319587"/>
          </a:xfrm>
          <a:solidFill>
            <a:srgbClr val="FFFFFF"/>
          </a:solidFill>
          <a:ln>
            <a:solidFill>
              <a:srgbClr val="000000"/>
            </a:solidFill>
          </a:ln>
        </p:spPr>
        <p:txBody>
          <a:bodyPr lIns="90567" tIns="45284" rIns="90567" bIns="45284"/>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r>
              <a:rPr lang="en-US" smtClean="0">
                <a:latin typeface="Helvetica" charset="0"/>
                <a:ea typeface="ＭＳ Ｐゴシック" charset="-128"/>
                <a:cs typeface="ＭＳ Ｐゴシック" charset="-128"/>
              </a:rPr>
              <a:t>How do we approach R&amp;D on these topics at LBNL- in order to have market impacts need to integrate R&amp;D with building physics, business, manufatcuring process control etc as the work done- not after the fact.  LBNL has capabilities across this spectrum of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0567" tIns="45284" rIns="90567" bIns="45284">
            <a:prstTxWarp prst="textNoShape">
              <a:avLst/>
            </a:prstTxWarp>
          </a:bodyPr>
          <a:lstStyle/>
          <a:p>
            <a:fld id="{2481BE37-6E44-684F-9EA6-36B74AC00042}" type="slidenum">
              <a:rPr lang="en-US"/>
              <a:pPr/>
              <a:t>16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p:cNvSpPr>
          <p:nvPr>
            <p:ph type="sldImg"/>
          </p:nvPr>
        </p:nvSpPr>
        <p:spPr>
          <a:xfrm>
            <a:off x="957263" y="720725"/>
            <a:ext cx="5400675" cy="3600450"/>
          </a:xfrm>
          <a:solidFill>
            <a:srgbClr val="FFFFFF"/>
          </a:solidFill>
          <a:ln/>
        </p:spPr>
      </p:sp>
      <p:sp>
        <p:nvSpPr>
          <p:cNvPr id="239619" name="Rectangle 3"/>
          <p:cNvSpPr>
            <a:spLocks noGrp="1" noChangeArrowheads="1"/>
          </p:cNvSpPr>
          <p:nvPr>
            <p:ph type="body" idx="1"/>
          </p:nvPr>
        </p:nvSpPr>
        <p:spPr>
          <a:xfrm>
            <a:off x="731838" y="4560888"/>
            <a:ext cx="5851525" cy="4319587"/>
          </a:xfrm>
          <a:solidFill>
            <a:srgbClr val="FFFFFF"/>
          </a:solidFill>
          <a:ln>
            <a:solidFill>
              <a:srgbClr val="000000"/>
            </a:solidFill>
          </a:ln>
          <a:extLst>
            <a:ext uri="{FAA26D3D-D897-4be2-8F04-BA451C77F1D7}">
              <ma14:placeholderFlag xmlns:ma14="http://schemas.microsoft.com/office/mac/drawingml/2011/main" val="1"/>
            </a:ext>
          </a:extLst>
        </p:spPr>
        <p:txBody>
          <a:bodyPr lIns="96661" tIns="48331" rIns="96661" bIns="48331"/>
          <a:lstStyle/>
          <a:p>
            <a:endParaRPr lang="en-US">
              <a:latin typeface="Helvetica"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p:cNvSpPr>
          <p:nvPr>
            <p:ph type="sldImg"/>
          </p:nvPr>
        </p:nvSpPr>
        <p:spPr>
          <a:xfrm>
            <a:off x="957263" y="720725"/>
            <a:ext cx="5400675" cy="3600450"/>
          </a:xfrm>
          <a:solidFill>
            <a:srgbClr val="FFFFFF"/>
          </a:solidFill>
          <a:ln/>
        </p:spPr>
      </p:sp>
      <p:sp>
        <p:nvSpPr>
          <p:cNvPr id="79875"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lIns="96647" tIns="48324" rIns="96647" bIns="48324"/>
          <a:lstStyle/>
          <a:p>
            <a:r>
              <a:rPr lang="en-US" smtClean="0">
                <a:latin typeface="Helvetica" charset="0"/>
                <a:ea typeface="ＭＳ Ｐゴシック" charset="-128"/>
                <a:cs typeface="ＭＳ Ｐゴシック" charset="-128"/>
              </a:rPr>
              <a:t>Owner of NYTimes came to us for help; building was designed but they wanted integrated controls to manage cooling load at windows, control glare and provide daylighting energy benefits- we convinced them it could be done but needed field tests….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p:cNvSpPr>
          <p:nvPr>
            <p:ph type="sldImg"/>
          </p:nvPr>
        </p:nvSpPr>
        <p:spPr>
          <a:solidFill>
            <a:srgbClr val="FFFFFF"/>
          </a:solidFill>
          <a:ln/>
        </p:spPr>
      </p:sp>
      <p:sp>
        <p:nvSpPr>
          <p:cNvPr id="272387"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1419" tIns="45710" rIns="91419" bIns="45710"/>
          <a:lstStyle/>
          <a:p>
            <a:r>
              <a:rPr lang="en-US">
                <a:latin typeface="Helvetica" charset="0"/>
              </a:rPr>
              <a:t>Close by defining a few challenges</a:t>
            </a:r>
          </a:p>
          <a:p>
            <a:r>
              <a:rPr lang="en-US">
                <a:latin typeface="Helvetica" charset="0"/>
              </a:rPr>
              <a:t>DL dimming works- saves energy  ( people claim it wont, cant)</a:t>
            </a:r>
          </a:p>
          <a:p>
            <a:r>
              <a:rPr lang="en-US">
                <a:latin typeface="Helvetica" charset="0"/>
              </a:rPr>
              <a:t>But not just flooding a room with DL- shading!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xfrm>
            <a:off x="968375" y="727075"/>
            <a:ext cx="5380038" cy="3586163"/>
          </a:xfrm>
          <a:ln cap="flat"/>
        </p:spPr>
      </p:sp>
      <p:sp>
        <p:nvSpPr>
          <p:cNvPr id="114691" name="Rectangle 3"/>
          <p:cNvSpPr>
            <a:spLocks noGrp="1" noChangeArrowheads="1"/>
          </p:cNvSpPr>
          <p:nvPr>
            <p:ph type="body" idx="1"/>
          </p:nvPr>
        </p:nvSpPr>
        <p:spPr>
          <a:xfrm>
            <a:off x="974725" y="4559300"/>
            <a:ext cx="5364163" cy="4321175"/>
          </a:xfrm>
          <a:noFill/>
          <a:ln w="9525"/>
        </p:spPr>
        <p:txBody>
          <a:bodyPr lIns="99010" tIns="48666" rIns="99010" bIns="48666"/>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p:cNvSpPr>
          <p:nvPr>
            <p:ph type="sldImg"/>
          </p:nvPr>
        </p:nvSpPr>
        <p:spPr>
          <a:xfrm>
            <a:off x="957263" y="720725"/>
            <a:ext cx="5400675" cy="3600450"/>
          </a:xfrm>
          <a:solidFill>
            <a:srgbClr val="FFFFFF"/>
          </a:solidFill>
          <a:ln/>
        </p:spPr>
      </p:sp>
      <p:sp>
        <p:nvSpPr>
          <p:cNvPr id="87043" name="Rectangle 3"/>
          <p:cNvSpPr>
            <a:spLocks noGrp="1" noChangeArrowheads="1"/>
          </p:cNvSpPr>
          <p:nvPr>
            <p:ph type="body" idx="1"/>
          </p:nvPr>
        </p:nvSpPr>
        <p:spPr>
          <a:xfrm>
            <a:off x="974725" y="4559300"/>
            <a:ext cx="5364163" cy="4321175"/>
          </a:xfrm>
          <a:solidFill>
            <a:srgbClr val="FFFFFF"/>
          </a:solidFill>
          <a:ln>
            <a:solidFill>
              <a:srgbClr val="000000"/>
            </a:solidFill>
          </a:ln>
        </p:spPr>
        <p:txBody>
          <a:bodyPr lIns="96990" tIns="48496" rIns="96990" bIns="48496"/>
          <a:lstStyle/>
          <a:p>
            <a:r>
              <a:rPr lang="en-US" smtClean="0">
                <a:latin typeface="Helvetica" charset="0"/>
                <a:ea typeface="ＭＳ Ｐゴシック" charset="-128"/>
                <a:cs typeface="ＭＳ Ｐゴシック" charset="-128"/>
              </a:rPr>
              <a:t>Conceptual diagram for getting the façade and lighting to work together.   How to do the right thing?</a:t>
            </a:r>
          </a:p>
          <a:p>
            <a:r>
              <a:rPr lang="en-US" smtClean="0">
                <a:latin typeface="Helvetica" charset="0"/>
                <a:ea typeface="ＭＳ Ｐゴシック" charset="-128"/>
                <a:cs typeface="ＭＳ Ｐゴシック" charset="-128"/>
              </a:rPr>
              <a:t>Could be a person as well as a sensor/computer… but people have other work to do</a:t>
            </a:r>
          </a:p>
          <a:p>
            <a:r>
              <a:rPr lang="en-US" smtClean="0">
                <a:latin typeface="Helvetica" charset="0"/>
                <a:ea typeface="ＭＳ Ｐゴシック" charset="-128"/>
                <a:cs typeface="ＭＳ Ｐゴシック" charset="-128"/>
              </a:rPr>
              <a:t> we are fans of automation but will it work at scale</a:t>
            </a:r>
          </a:p>
          <a:p>
            <a:r>
              <a:rPr lang="en-US" smtClean="0">
                <a:latin typeface="Helvetica" charset="0"/>
                <a:ea typeface="ＭＳ Ｐゴシック" charset="-128"/>
                <a:cs typeface="ＭＳ Ｐゴシック" charset="-128"/>
              </a:rPr>
              <a:t> do we need all this complex, expensive hardware, software….which can be very expensive- how do we assess cost?</a:t>
            </a:r>
          </a:p>
          <a:p>
            <a:r>
              <a:rPr lang="en-US" smtClean="0">
                <a:latin typeface="Helvetica" charset="0"/>
                <a:ea typeface="ＭＳ Ｐゴシック" charset="-128"/>
                <a:cs typeface="ＭＳ Ｐゴシック" charset="-128"/>
              </a:rPr>
              <a:t>IT DEPENDS</a:t>
            </a:r>
          </a:p>
          <a:p>
            <a:endParaRPr lang="en-US" smtClean="0">
              <a:latin typeface="Helvetica" charset="0"/>
              <a:ea typeface="ＭＳ Ｐゴシック" charset="-128"/>
              <a:cs typeface="ＭＳ Ｐゴシック" charset="-128"/>
            </a:endParaRPr>
          </a:p>
          <a:p>
            <a:endParaRPr lang="en-US" smtClean="0">
              <a:latin typeface="Helvetica" charset="0"/>
              <a:ea typeface="ＭＳ Ｐゴシック" charset="-128"/>
              <a:cs typeface="ＭＳ Ｐゴシック" charset="-128"/>
            </a:endParaRPr>
          </a:p>
          <a:p>
            <a:r>
              <a:rPr lang="en-US" smtClean="0">
                <a:latin typeface="Helvetica" charset="0"/>
                <a:ea typeface="ＭＳ Ｐゴシック" charset="-128"/>
                <a:cs typeface="ＭＳ Ｐゴシック" charset="-128"/>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p:spPr>
        <p:txBody>
          <a:bodyPr/>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a:solidFill>
            <a:srgbClr val="FFFFFF"/>
          </a:solidFill>
          <a:ln/>
        </p:spPr>
      </p:sp>
      <p:sp>
        <p:nvSpPr>
          <p:cNvPr id="111619" name="Notes Placeholder 2"/>
          <p:cNvSpPr>
            <a:spLocks noGrp="1"/>
          </p:cNvSpPr>
          <p:nvPr>
            <p:ph type="body" idx="1"/>
          </p:nvPr>
        </p:nvSpPr>
        <p:spPr>
          <a:xfrm>
            <a:off x="731838" y="4560888"/>
            <a:ext cx="5851525" cy="4319587"/>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5815" tIns="47908" rIns="95815" bIns="47908"/>
          <a:lstStyle/>
          <a:p>
            <a:pPr defTabSz="957263"/>
            <a:endParaRPr lang="en-US">
              <a:latin typeface="Helvetica" charset="0"/>
              <a:ea typeface="ＭＳ Ｐゴシック" charset="0"/>
              <a:cs typeface="ＭＳ Ｐゴシック" charset="0"/>
            </a:endParaRPr>
          </a:p>
        </p:txBody>
      </p:sp>
      <p:sp>
        <p:nvSpPr>
          <p:cNvPr id="11162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15" tIns="47908" rIns="95815" bIns="47908" anchor="b"/>
          <a:lstStyle>
            <a:lvl1pPr>
              <a:defRPr sz="3200" b="1" i="1">
                <a:solidFill>
                  <a:schemeClr val="tx1"/>
                </a:solidFill>
                <a:latin typeface="Times" charset="0"/>
                <a:ea typeface="ＭＳ Ｐゴシック" charset="0"/>
                <a:cs typeface="ＭＳ Ｐゴシック" charset="0"/>
              </a:defRPr>
            </a:lvl1pPr>
            <a:lvl2pPr marL="37931725" indent="-37474525">
              <a:defRPr sz="3200" b="1" i="1">
                <a:solidFill>
                  <a:schemeClr val="tx1"/>
                </a:solidFill>
                <a:latin typeface="Times" charset="0"/>
                <a:ea typeface="ＭＳ Ｐゴシック" charset="0"/>
              </a:defRPr>
            </a:lvl2pPr>
            <a:lvl3pPr>
              <a:defRPr sz="3200" b="1" i="1">
                <a:solidFill>
                  <a:schemeClr val="tx1"/>
                </a:solidFill>
                <a:latin typeface="Times" charset="0"/>
                <a:ea typeface="ＭＳ Ｐゴシック" charset="0"/>
              </a:defRPr>
            </a:lvl3pPr>
            <a:lvl4pPr>
              <a:defRPr sz="3200" b="1" i="1">
                <a:solidFill>
                  <a:schemeClr val="tx1"/>
                </a:solidFill>
                <a:latin typeface="Times" charset="0"/>
                <a:ea typeface="ＭＳ Ｐゴシック" charset="0"/>
              </a:defRPr>
            </a:lvl4pPr>
            <a:lvl5pPr>
              <a:defRPr sz="3200" b="1" i="1">
                <a:solidFill>
                  <a:schemeClr val="tx1"/>
                </a:solidFill>
                <a:latin typeface="Times" charset="0"/>
                <a:ea typeface="ＭＳ Ｐゴシック" charset="0"/>
              </a:defRPr>
            </a:lvl5pPr>
            <a:lvl6pPr marL="457200" eaLnBrk="0" fontAlgn="base" hangingPunct="0">
              <a:spcBef>
                <a:spcPct val="0"/>
              </a:spcBef>
              <a:spcAft>
                <a:spcPct val="0"/>
              </a:spcAft>
              <a:defRPr sz="3200" b="1" i="1">
                <a:solidFill>
                  <a:schemeClr val="tx1"/>
                </a:solidFill>
                <a:latin typeface="Times" charset="0"/>
                <a:ea typeface="ＭＳ Ｐゴシック" charset="0"/>
              </a:defRPr>
            </a:lvl6pPr>
            <a:lvl7pPr marL="914400" eaLnBrk="0" fontAlgn="base" hangingPunct="0">
              <a:spcBef>
                <a:spcPct val="0"/>
              </a:spcBef>
              <a:spcAft>
                <a:spcPct val="0"/>
              </a:spcAft>
              <a:defRPr sz="3200" b="1" i="1">
                <a:solidFill>
                  <a:schemeClr val="tx1"/>
                </a:solidFill>
                <a:latin typeface="Times" charset="0"/>
                <a:ea typeface="ＭＳ Ｐゴシック" charset="0"/>
              </a:defRPr>
            </a:lvl7pPr>
            <a:lvl8pPr marL="1371600" eaLnBrk="0" fontAlgn="base" hangingPunct="0">
              <a:spcBef>
                <a:spcPct val="0"/>
              </a:spcBef>
              <a:spcAft>
                <a:spcPct val="0"/>
              </a:spcAft>
              <a:defRPr sz="3200" b="1" i="1">
                <a:solidFill>
                  <a:schemeClr val="tx1"/>
                </a:solidFill>
                <a:latin typeface="Times" charset="0"/>
                <a:ea typeface="ＭＳ Ｐゴシック" charset="0"/>
              </a:defRPr>
            </a:lvl8pPr>
            <a:lvl9pPr marL="1828800" eaLnBrk="0" fontAlgn="base" hangingPunct="0">
              <a:spcBef>
                <a:spcPct val="0"/>
              </a:spcBef>
              <a:spcAft>
                <a:spcPct val="0"/>
              </a:spcAft>
              <a:defRPr sz="3200" b="1" i="1">
                <a:solidFill>
                  <a:schemeClr val="tx1"/>
                </a:solidFill>
                <a:latin typeface="Times" charset="0"/>
                <a:ea typeface="ＭＳ Ｐゴシック" charset="0"/>
              </a:defRPr>
            </a:lvl9pPr>
          </a:lstStyle>
          <a:p>
            <a:pPr algn="r" eaLnBrk="1" hangingPunct="1"/>
            <a:fld id="{372FC012-0FAE-9343-B1C8-47CA2446588E}" type="slidenum">
              <a:rPr lang="en-US" sz="1300"/>
              <a:pPr algn="r" eaLnBrk="1" hangingPunct="1"/>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xfrm>
            <a:off x="958850" y="722313"/>
            <a:ext cx="5400675" cy="3600450"/>
          </a:xfrm>
          <a:solidFill>
            <a:srgbClr val="FFFFFF"/>
          </a:solidFill>
          <a:ln/>
        </p:spPr>
      </p:sp>
      <p:sp>
        <p:nvSpPr>
          <p:cNvPr id="58371" name="Rectangle 3"/>
          <p:cNvSpPr>
            <a:spLocks noGrp="1" noChangeArrowheads="1"/>
          </p:cNvSpPr>
          <p:nvPr>
            <p:ph type="body" idx="1"/>
          </p:nvPr>
        </p:nvSpPr>
        <p:spPr>
          <a:xfrm>
            <a:off x="731838" y="4560888"/>
            <a:ext cx="5851525" cy="4318000"/>
          </a:xfrm>
          <a:solidFill>
            <a:srgbClr val="FFFFFF"/>
          </a:solidFill>
          <a:ln>
            <a:solidFill>
              <a:srgbClr val="000000"/>
            </a:solidFill>
          </a:ln>
        </p:spPr>
        <p:txBody>
          <a:bodyPr lIns="91422" tIns="45711" rIns="91422" bIns="45711"/>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4294967295"/>
          </p:nvPr>
        </p:nvSpPr>
        <p:spPr bwMode="auto">
          <a:xfrm>
            <a:off x="4143375" y="9118600"/>
            <a:ext cx="3170238" cy="481013"/>
          </a:xfrm>
          <a:prstGeom prst="rect">
            <a:avLst/>
          </a:prstGeom>
          <a:noFill/>
          <a:ln>
            <a:miter lim="800000"/>
            <a:headEnd/>
            <a:tailEnd/>
          </a:ln>
        </p:spPr>
        <p:txBody>
          <a:bodyPr lIns="95747" tIns="47873" rIns="95747" bIns="47873">
            <a:prstTxWarp prst="textNoShape">
              <a:avLst/>
            </a:prstTxWarp>
          </a:bodyPr>
          <a:lstStyle/>
          <a:p>
            <a:fld id="{82DD2736-4805-7947-9B0F-4E5CC17181A0}" type="slidenum">
              <a:rPr lang="en-US">
                <a:latin typeface="Palatino" charset="0"/>
              </a:rPr>
              <a:pPr/>
              <a:t>5</a:t>
            </a:fld>
            <a:endParaRPr lang="en-US">
              <a:latin typeface="Palatino" charset="0"/>
            </a:endParaRPr>
          </a:p>
        </p:txBody>
      </p:sp>
      <p:sp>
        <p:nvSpPr>
          <p:cNvPr id="80899" name="Rectangle 2"/>
          <p:cNvSpPr>
            <a:spLocks noGrp="1" noRot="1" noChangeAspect="1" noChangeArrowheads="1" noTextEdit="1"/>
          </p:cNvSpPr>
          <p:nvPr>
            <p:ph type="sldImg"/>
          </p:nvPr>
        </p:nvSpPr>
        <p:spPr>
          <a:xfrm>
            <a:off x="966788" y="720725"/>
            <a:ext cx="5397500" cy="3598863"/>
          </a:xfrm>
          <a:solidFill>
            <a:srgbClr val="FFFFFF"/>
          </a:solidFill>
          <a:ln/>
        </p:spPr>
      </p:sp>
      <p:sp>
        <p:nvSpPr>
          <p:cNvPr id="80900"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3933" tIns="46968" rIns="93933" bIns="46968"/>
          <a:lstStyle/>
          <a:p>
            <a:pPr eaLnBrk="1" hangingPunct="1"/>
            <a:endParaRPr lang="en-US" smtClean="0">
              <a:latin typeface="Palatino"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xfrm>
            <a:off x="976313" y="4559300"/>
            <a:ext cx="5362575" cy="4321175"/>
          </a:xfrm>
          <a:solidFill>
            <a:srgbClr val="FFFFFF"/>
          </a:solidFill>
          <a:ln>
            <a:solidFill>
              <a:srgbClr val="000000"/>
            </a:solidFill>
          </a:ln>
        </p:spPr>
        <p:txBody>
          <a:bodyPr lIns="91432" tIns="45716" rIns="91432" bIns="45716"/>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p:cNvSpPr>
          <p:nvPr>
            <p:ph type="sldImg"/>
          </p:nvPr>
        </p:nvSpPr>
        <p:spPr>
          <a:xfrm>
            <a:off x="957263" y="720725"/>
            <a:ext cx="5400675" cy="3600450"/>
          </a:xfrm>
          <a:solidFill>
            <a:srgbClr val="FFFFFF"/>
          </a:solidFill>
          <a:ln/>
        </p:spPr>
      </p:sp>
      <p:sp>
        <p:nvSpPr>
          <p:cNvPr id="82947" name="Rectangle 3"/>
          <p:cNvSpPr>
            <a:spLocks noGrp="1" noChangeArrowheads="1"/>
          </p:cNvSpPr>
          <p:nvPr>
            <p:ph type="body" idx="1"/>
          </p:nvPr>
        </p:nvSpPr>
        <p:spPr>
          <a:xfrm>
            <a:off x="731838" y="4560888"/>
            <a:ext cx="5851525" cy="4319587"/>
          </a:xfrm>
          <a:solidFill>
            <a:srgbClr val="FFFFFF"/>
          </a:solidFill>
          <a:ln>
            <a:solidFill>
              <a:srgbClr val="000000"/>
            </a:solidFill>
          </a:ln>
        </p:spPr>
        <p:txBody>
          <a:bodyPr lIns="91427" tIns="45714" rIns="91427" bIns="45714"/>
          <a:lstStyle/>
          <a:p>
            <a:endParaRPr lang="en-US">
              <a:latin typeface="Helvetica"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p:cNvSpPr>
          <p:nvPr>
            <p:ph type="sldImg"/>
          </p:nvPr>
        </p:nvSpPr>
        <p:spPr>
          <a:xfrm>
            <a:off x="957263" y="720725"/>
            <a:ext cx="5400675" cy="3600450"/>
          </a:xfrm>
          <a:solidFill>
            <a:srgbClr val="FFFFFF"/>
          </a:solidFill>
          <a:ln/>
        </p:spPr>
      </p:sp>
      <p:sp>
        <p:nvSpPr>
          <p:cNvPr id="149507"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lIns="96661" tIns="48331" rIns="96661" bIns="48331"/>
          <a:lstStyle/>
          <a:p>
            <a:endParaRPr lang="en-US">
              <a:latin typeface="Helvetica"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a:xfrm>
            <a:off x="966788" y="727075"/>
            <a:ext cx="5383212" cy="3587750"/>
          </a:xfrm>
          <a:solidFill>
            <a:srgbClr val="FFFFFF"/>
          </a:solidFill>
          <a:ln/>
        </p:spPr>
      </p:sp>
      <p:sp>
        <p:nvSpPr>
          <p:cNvPr id="65539" name="Rectangle 3"/>
          <p:cNvSpPr>
            <a:spLocks noGrp="1" noChangeArrowheads="1"/>
          </p:cNvSpPr>
          <p:nvPr>
            <p:ph type="body" idx="1"/>
          </p:nvPr>
        </p:nvSpPr>
        <p:spPr>
          <a:xfrm>
            <a:off x="976313" y="4559300"/>
            <a:ext cx="5362575" cy="4319588"/>
          </a:xfrm>
          <a:solidFill>
            <a:srgbClr val="FFFFFF"/>
          </a:solidFill>
          <a:ln>
            <a:solidFill>
              <a:srgbClr val="000000"/>
            </a:solidFill>
          </a:ln>
        </p:spPr>
        <p:txBody>
          <a:bodyPr lIns="92302" tIns="46151" rIns="92302" bIns="46151"/>
          <a:lstStyle/>
          <a:p>
            <a:pPr>
              <a:lnSpc>
                <a:spcPct val="100000"/>
              </a:lnSpc>
              <a:spcBef>
                <a:spcPct val="0"/>
              </a:spcBef>
            </a:pPr>
            <a:endParaRPr lang="en-US" sz="2500">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177800"/>
            <a:ext cx="1797050"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6700" y="177800"/>
            <a:ext cx="5238750"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700" y="1778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621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700" y="1778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621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8D4011-4DB9-8243-BC3D-DFBA141715A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937D99-69E2-E24E-B2E3-F5105996E03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0CBA45-0584-D64D-B2D0-CB85E196759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EA77B9-A0A0-F144-A96F-DA5C0AD055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20C3C18-9C77-4848-93A8-76F2627A056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3818151-F754-A448-9306-A1488B6FDD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4993190-D7F8-BB4B-9E9A-1B1B61D6A10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0E213-8CFE-2C44-B731-8F6C4589E0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AAF35E3-5621-A14B-983D-1833C7C1653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FD01F6-8F05-434D-8D1C-F16D0C5C3A1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7813"/>
            <a:ext cx="2314575"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7813"/>
            <a:ext cx="679132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239DFC-F661-3C45-AFC9-8404CC095D7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5" y="1193800"/>
            <a:ext cx="4287838" cy="1941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0313" y="1193800"/>
            <a:ext cx="4289425" cy="1941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9138" y="50800"/>
            <a:ext cx="2260600" cy="3084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50800"/>
            <a:ext cx="6630988" cy="3084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50800"/>
            <a:ext cx="75311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621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50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21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36700" y="177800"/>
            <a:ext cx="71628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62100" y="1981200"/>
            <a:ext cx="71628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userDrawn="1"/>
        </p:nvSpPr>
        <p:spPr bwMode="auto">
          <a:xfrm>
            <a:off x="1485900" y="1295400"/>
            <a:ext cx="6564313" cy="0"/>
          </a:xfrm>
          <a:prstGeom prst="line">
            <a:avLst/>
          </a:prstGeom>
          <a:noFill/>
          <a:ln w="101600">
            <a:solidFill>
              <a:srgbClr val="B0B0B0"/>
            </a:solidFill>
            <a:round/>
            <a:headEnd/>
            <a:tailEnd/>
          </a:ln>
          <a:effectLst/>
        </p:spPr>
        <p:txBody>
          <a:bodyPr wrap="none" anchor="ctr">
            <a:prstTxWarp prst="textNoShape">
              <a:avLst/>
            </a:prstTxWarp>
          </a:bodyPr>
          <a:lstStyle/>
          <a:p>
            <a:pPr>
              <a:defRPr/>
            </a:pPr>
            <a:endParaRPr lang="en-US">
              <a:latin typeface="Times" pitchFamily="-108" charset="0"/>
            </a:endParaRPr>
          </a:p>
        </p:txBody>
      </p:sp>
      <p:sp>
        <p:nvSpPr>
          <p:cNvPr id="1029" name="Line 5"/>
          <p:cNvSpPr>
            <a:spLocks noChangeShapeType="1"/>
          </p:cNvSpPr>
          <p:nvPr/>
        </p:nvSpPr>
        <p:spPr bwMode="auto">
          <a:xfrm flipV="1">
            <a:off x="8853488" y="6515100"/>
            <a:ext cx="138112" cy="3175"/>
          </a:xfrm>
          <a:prstGeom prst="line">
            <a:avLst/>
          </a:prstGeom>
          <a:noFill/>
          <a:ln w="25400">
            <a:solidFill>
              <a:srgbClr val="B0B0B0"/>
            </a:solidFill>
            <a:round/>
            <a:headEnd/>
            <a:tailEnd/>
          </a:ln>
          <a:effectLst/>
        </p:spPr>
        <p:txBody>
          <a:bodyPr wrap="none" anchor="ctr">
            <a:prstTxWarp prst="textNoShape">
              <a:avLst/>
            </a:prstTxWarp>
          </a:bodyPr>
          <a:lstStyle/>
          <a:p>
            <a:pPr>
              <a:defRPr/>
            </a:pPr>
            <a:endParaRPr lang="en-US">
              <a:latin typeface="Times" pitchFamily="-108" charset="0"/>
            </a:endParaRPr>
          </a:p>
        </p:txBody>
      </p:sp>
      <p:sp>
        <p:nvSpPr>
          <p:cNvPr id="1030" name="Line 6"/>
          <p:cNvSpPr>
            <a:spLocks noChangeShapeType="1"/>
          </p:cNvSpPr>
          <p:nvPr/>
        </p:nvSpPr>
        <p:spPr bwMode="auto">
          <a:xfrm>
            <a:off x="1373188" y="6516688"/>
            <a:ext cx="2671762" cy="3175"/>
          </a:xfrm>
          <a:prstGeom prst="line">
            <a:avLst/>
          </a:prstGeom>
          <a:noFill/>
          <a:ln w="25400">
            <a:solidFill>
              <a:srgbClr val="B0B0B0"/>
            </a:solidFill>
            <a:round/>
            <a:headEnd/>
            <a:tailEnd/>
          </a:ln>
          <a:effectLst/>
        </p:spPr>
        <p:txBody>
          <a:bodyPr wrap="none" anchor="ctr">
            <a:prstTxWarp prst="textNoShape">
              <a:avLst/>
            </a:prstTxWarp>
          </a:bodyPr>
          <a:lstStyle/>
          <a:p>
            <a:pPr>
              <a:defRPr/>
            </a:pPr>
            <a:endParaRPr lang="en-US">
              <a:latin typeface="Times" pitchFamily="-108" charset="0"/>
            </a:endParaRPr>
          </a:p>
        </p:txBody>
      </p:sp>
      <p:sp useBgFill="1">
        <p:nvSpPr>
          <p:cNvPr id="1031" name="Rectangle 7"/>
          <p:cNvSpPr>
            <a:spLocks noChangeArrowheads="1"/>
          </p:cNvSpPr>
          <p:nvPr/>
        </p:nvSpPr>
        <p:spPr bwMode="auto">
          <a:xfrm>
            <a:off x="5054600" y="6362700"/>
            <a:ext cx="2819400" cy="317500"/>
          </a:xfrm>
          <a:prstGeom prst="rect">
            <a:avLst/>
          </a:prstGeom>
          <a:ln w="12700">
            <a:noFill/>
            <a:miter lim="800000"/>
            <a:headEnd/>
            <a:tailEnd/>
          </a:ln>
          <a:effectLst/>
        </p:spPr>
        <p:txBody>
          <a:bodyPr wrap="none" lIns="90487" tIns="44450" rIns="90487" bIns="44450">
            <a:prstTxWarp prst="textNoShape">
              <a:avLst/>
            </a:prstTxWarp>
          </a:bodyPr>
          <a:lstStyle/>
          <a:p>
            <a:pPr algn="ctr">
              <a:defRPr/>
            </a:pPr>
            <a:r>
              <a:rPr lang="en-US" sz="1800" b="0" i="0">
                <a:solidFill>
                  <a:srgbClr val="B0B0B0"/>
                </a:solidFill>
                <a:latin typeface="Helvetica" pitchFamily="-108" charset="0"/>
              </a:rPr>
              <a:t>Lawrence Berkeley National Laboratory</a:t>
            </a:r>
          </a:p>
        </p:txBody>
      </p:sp>
      <p:pic>
        <p:nvPicPr>
          <p:cNvPr id="1032" name="Picture 8"/>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05800" y="660400"/>
            <a:ext cx="952500" cy="6604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 id="2147486079" r:id="rId11"/>
    <p:sldLayoutId id="2147486080" r:id="rId12"/>
    <p:sldLayoutId id="2147486081" r:id="rId13"/>
  </p:sldLayoutIdLst>
  <p:txStyles>
    <p:titleStyle>
      <a:lvl1pPr algn="ctr" rtl="0" eaLnBrk="0" fontAlgn="base" hangingPunct="0">
        <a:lnSpc>
          <a:spcPct val="90000"/>
        </a:lnSpc>
        <a:spcBef>
          <a:spcPct val="0"/>
        </a:spcBef>
        <a:spcAft>
          <a:spcPct val="0"/>
        </a:spcAft>
        <a:defRPr sz="3600" b="1">
          <a:solidFill>
            <a:srgbClr val="00279F"/>
          </a:solidFill>
          <a:latin typeface="+mj-lt"/>
          <a:ea typeface="ＭＳ Ｐゴシック" pitchFamily="-108" charset="-128"/>
          <a:cs typeface="ＭＳ Ｐゴシック" pitchFamily="-108" charset="-128"/>
        </a:defRPr>
      </a:lvl1pPr>
      <a:lvl2pPr algn="ctr" rtl="0" eaLnBrk="0" fontAlgn="base" hangingPunct="0">
        <a:lnSpc>
          <a:spcPct val="90000"/>
        </a:lnSpc>
        <a:spcBef>
          <a:spcPct val="0"/>
        </a:spcBef>
        <a:spcAft>
          <a:spcPct val="0"/>
        </a:spcAft>
        <a:defRPr sz="3600" b="1">
          <a:solidFill>
            <a:srgbClr val="00279F"/>
          </a:solidFill>
          <a:latin typeface="Arial" pitchFamily="-108" charset="0"/>
          <a:ea typeface="ＭＳ Ｐゴシック" pitchFamily="-108" charset="-128"/>
          <a:cs typeface="ＭＳ Ｐゴシック" pitchFamily="-108" charset="-128"/>
        </a:defRPr>
      </a:lvl2pPr>
      <a:lvl3pPr algn="ctr" rtl="0" eaLnBrk="0" fontAlgn="base" hangingPunct="0">
        <a:lnSpc>
          <a:spcPct val="90000"/>
        </a:lnSpc>
        <a:spcBef>
          <a:spcPct val="0"/>
        </a:spcBef>
        <a:spcAft>
          <a:spcPct val="0"/>
        </a:spcAft>
        <a:defRPr sz="3600" b="1">
          <a:solidFill>
            <a:srgbClr val="00279F"/>
          </a:solidFill>
          <a:latin typeface="Arial" pitchFamily="-108" charset="0"/>
          <a:ea typeface="ＭＳ Ｐゴシック" pitchFamily="-108" charset="-128"/>
          <a:cs typeface="ＭＳ Ｐゴシック" pitchFamily="-108" charset="-128"/>
        </a:defRPr>
      </a:lvl3pPr>
      <a:lvl4pPr algn="ctr" rtl="0" eaLnBrk="0" fontAlgn="base" hangingPunct="0">
        <a:lnSpc>
          <a:spcPct val="90000"/>
        </a:lnSpc>
        <a:spcBef>
          <a:spcPct val="0"/>
        </a:spcBef>
        <a:spcAft>
          <a:spcPct val="0"/>
        </a:spcAft>
        <a:defRPr sz="3600" b="1">
          <a:solidFill>
            <a:srgbClr val="00279F"/>
          </a:solidFill>
          <a:latin typeface="Arial" pitchFamily="-108" charset="0"/>
          <a:ea typeface="ＭＳ Ｐゴシック" pitchFamily="-108" charset="-128"/>
          <a:cs typeface="ＭＳ Ｐゴシック" pitchFamily="-108" charset="-128"/>
        </a:defRPr>
      </a:lvl4pPr>
      <a:lvl5pPr algn="ctr" rtl="0" eaLnBrk="0" fontAlgn="base" hangingPunct="0">
        <a:lnSpc>
          <a:spcPct val="90000"/>
        </a:lnSpc>
        <a:spcBef>
          <a:spcPct val="0"/>
        </a:spcBef>
        <a:spcAft>
          <a:spcPct val="0"/>
        </a:spcAft>
        <a:defRPr sz="3600" b="1">
          <a:solidFill>
            <a:srgbClr val="00279F"/>
          </a:solidFill>
          <a:latin typeface="Arial" pitchFamily="-108" charset="0"/>
          <a:ea typeface="ＭＳ Ｐゴシック" pitchFamily="-108" charset="-128"/>
          <a:cs typeface="ＭＳ Ｐゴシック" pitchFamily="-108" charset="-128"/>
        </a:defRPr>
      </a:lvl5pPr>
      <a:lvl6pPr marL="457200" algn="ctr" rtl="0" eaLnBrk="0" fontAlgn="base" hangingPunct="0">
        <a:lnSpc>
          <a:spcPct val="90000"/>
        </a:lnSpc>
        <a:spcBef>
          <a:spcPct val="0"/>
        </a:spcBef>
        <a:spcAft>
          <a:spcPct val="0"/>
        </a:spcAft>
        <a:defRPr sz="3600" b="1">
          <a:solidFill>
            <a:srgbClr val="00279F"/>
          </a:solidFill>
          <a:latin typeface="Arial" pitchFamily="-108" charset="0"/>
        </a:defRPr>
      </a:lvl6pPr>
      <a:lvl7pPr marL="914400" algn="ctr" rtl="0" eaLnBrk="0" fontAlgn="base" hangingPunct="0">
        <a:lnSpc>
          <a:spcPct val="90000"/>
        </a:lnSpc>
        <a:spcBef>
          <a:spcPct val="0"/>
        </a:spcBef>
        <a:spcAft>
          <a:spcPct val="0"/>
        </a:spcAft>
        <a:defRPr sz="3600" b="1">
          <a:solidFill>
            <a:srgbClr val="00279F"/>
          </a:solidFill>
          <a:latin typeface="Arial" pitchFamily="-108" charset="0"/>
        </a:defRPr>
      </a:lvl7pPr>
      <a:lvl8pPr marL="1371600" algn="ctr" rtl="0" eaLnBrk="0" fontAlgn="base" hangingPunct="0">
        <a:lnSpc>
          <a:spcPct val="90000"/>
        </a:lnSpc>
        <a:spcBef>
          <a:spcPct val="0"/>
        </a:spcBef>
        <a:spcAft>
          <a:spcPct val="0"/>
        </a:spcAft>
        <a:defRPr sz="3600" b="1">
          <a:solidFill>
            <a:srgbClr val="00279F"/>
          </a:solidFill>
          <a:latin typeface="Arial" pitchFamily="-108" charset="0"/>
        </a:defRPr>
      </a:lvl8pPr>
      <a:lvl9pPr marL="1828800" algn="ctr" rtl="0" eaLnBrk="0" fontAlgn="base" hangingPunct="0">
        <a:lnSpc>
          <a:spcPct val="90000"/>
        </a:lnSpc>
        <a:spcBef>
          <a:spcPct val="0"/>
        </a:spcBef>
        <a:spcAft>
          <a:spcPct val="0"/>
        </a:spcAft>
        <a:defRPr sz="3600" b="1">
          <a:solidFill>
            <a:srgbClr val="00279F"/>
          </a:solidFill>
          <a:latin typeface="Arial" pitchFamily="-108" charset="0"/>
        </a:defRPr>
      </a:lvl9pPr>
    </p:titleStyle>
    <p:bodyStyle>
      <a:lvl1pPr marL="285750" indent="-285750" algn="l" rtl="0" eaLnBrk="0" fontAlgn="base" hangingPunct="0">
        <a:lnSpc>
          <a:spcPct val="90000"/>
        </a:lnSpc>
        <a:spcBef>
          <a:spcPct val="30000"/>
        </a:spcBef>
        <a:spcAft>
          <a:spcPct val="0"/>
        </a:spcAft>
        <a:buSzPct val="100000"/>
        <a:buChar char="•"/>
        <a:defRPr sz="2000">
          <a:solidFill>
            <a:schemeClr val="tx1"/>
          </a:solidFill>
          <a:latin typeface="+mn-lt"/>
          <a:ea typeface="ＭＳ Ｐゴシック" pitchFamily="-108" charset="-128"/>
          <a:cs typeface="ＭＳ Ｐゴシック" pitchFamily="-108" charset="-128"/>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mn-lt"/>
          <a:ea typeface="ＭＳ Ｐゴシック" pitchFamily="-108" charset="-128"/>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mn-lt"/>
          <a:ea typeface="ＭＳ Ｐゴシック" pitchFamily="-108" charset="-128"/>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ea typeface="ＭＳ Ｐゴシック" pitchFamily="-108" charset="-128"/>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ea typeface="ＭＳ Ｐゴシック" pitchFamily="-108" charset="-128"/>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ea typeface="ＭＳ Ｐゴシック" pitchFamily="-108" charset="-128"/>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ea typeface="ＭＳ Ｐゴシック" pitchFamily="-108" charset="-128"/>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ea typeface="ＭＳ Ｐゴシック" pitchFamily="-108" charset="-128"/>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514350" y="277813"/>
            <a:ext cx="92583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514350" y="1600200"/>
            <a:ext cx="92583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514350" y="6243638"/>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i="0">
                <a:latin typeface="+mj-lt"/>
              </a:defRPr>
            </a:lvl1pPr>
          </a:lstStyle>
          <a:p>
            <a:pPr>
              <a:defRPr/>
            </a:pPr>
            <a:endParaRPr lang="en-US" altLang="en-US"/>
          </a:p>
        </p:txBody>
      </p:sp>
      <p:sp>
        <p:nvSpPr>
          <p:cNvPr id="614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i="0">
                <a:latin typeface="+mj-lt"/>
              </a:defRPr>
            </a:lvl1pPr>
          </a:lstStyle>
          <a:p>
            <a:pPr>
              <a:defRPr/>
            </a:pPr>
            <a:endParaRPr lang="en-US" altLang="en-US"/>
          </a:p>
        </p:txBody>
      </p:sp>
      <p:sp>
        <p:nvSpPr>
          <p:cNvPr id="6150" name="Rectangle 6"/>
          <p:cNvSpPr>
            <a:spLocks noGrp="1" noChangeArrowheads="1"/>
          </p:cNvSpPr>
          <p:nvPr>
            <p:ph type="sldNum" sz="quarter" idx="4"/>
          </p:nvPr>
        </p:nvSpPr>
        <p:spPr bwMode="auto">
          <a:xfrm>
            <a:off x="7372350" y="6243638"/>
            <a:ext cx="2400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i="0">
                <a:latin typeface="+mj-lt"/>
              </a:defRPr>
            </a:lvl1pPr>
          </a:lstStyle>
          <a:p>
            <a:pPr>
              <a:defRPr/>
            </a:pPr>
            <a:fld id="{4156865D-3343-D847-AFA0-3A1FDDCA0ED4}" type="slidenum">
              <a:rPr lang="en-US"/>
              <a:pPr>
                <a:defRPr/>
              </a:pPr>
              <a:t>‹#›</a:t>
            </a:fld>
            <a:endParaRPr lang="en-US"/>
          </a:p>
        </p:txBody>
      </p:sp>
      <p:sp>
        <p:nvSpPr>
          <p:cNvPr id="6151" name="Freeform 7"/>
          <p:cNvSpPr>
            <a:spLocks noChangeArrowheads="1"/>
          </p:cNvSpPr>
          <p:nvPr/>
        </p:nvSpPr>
        <p:spPr bwMode="auto">
          <a:xfrm>
            <a:off x="428625" y="228600"/>
            <a:ext cx="92583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defRPr/>
            </a:pPr>
            <a:endParaRPr lang="en-US" sz="1800" b="0" i="0">
              <a:latin typeface="Arial" charset="0"/>
            </a:endParaRPr>
          </a:p>
        </p:txBody>
      </p:sp>
      <p:sp>
        <p:nvSpPr>
          <p:cNvPr id="6152" name="Line 8"/>
          <p:cNvSpPr>
            <a:spLocks noChangeShapeType="1"/>
          </p:cNvSpPr>
          <p:nvPr/>
        </p:nvSpPr>
        <p:spPr bwMode="auto">
          <a:xfrm>
            <a:off x="514350" y="6172200"/>
            <a:ext cx="9258300" cy="0"/>
          </a:xfrm>
          <a:prstGeom prst="line">
            <a:avLst/>
          </a:prstGeom>
          <a:noFill/>
          <a:ln w="19050">
            <a:solidFill>
              <a:schemeClr val="accent1"/>
            </a:solidFill>
            <a:round/>
            <a:headEnd/>
            <a:tailEnd/>
          </a:ln>
          <a:effectLst/>
        </p:spPr>
        <p:txBody>
          <a:bodyPr/>
          <a:lstStyle/>
          <a:p>
            <a:pPr eaLnBrk="1" hangingPunct="1">
              <a:defRPr/>
            </a:pPr>
            <a:endParaRPr lang="en-US" sz="1800" b="0" i="0">
              <a:latin typeface="Arial" charset="0"/>
            </a:endParaRPr>
          </a:p>
        </p:txBody>
      </p:sp>
    </p:spTree>
  </p:cSld>
  <p:clrMap bg1="lt1" tx1="dk1" bg2="lt2" tx2="dk2" accent1="accent1" accent2="accent2" accent3="accent3" accent4="accent4" accent5="accent5" accent6="accent6" hlink="hlink" folHlink="folHlink"/>
  <p:sldLayoutIdLst>
    <p:sldLayoutId id="2147486083" r:id="rId1"/>
    <p:sldLayoutId id="2147486084" r:id="rId2"/>
    <p:sldLayoutId id="2147486085" r:id="rId3"/>
    <p:sldLayoutId id="2147486086" r:id="rId4"/>
    <p:sldLayoutId id="2147486087" r:id="rId5"/>
    <p:sldLayoutId id="2147486088" r:id="rId6"/>
    <p:sldLayoutId id="2147486089" r:id="rId7"/>
    <p:sldLayoutId id="2147486090" r:id="rId8"/>
    <p:sldLayoutId id="2147486091" r:id="rId9"/>
    <p:sldLayoutId id="2147486092" r:id="rId10"/>
    <p:sldLayoutId id="2147486093"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4200">
          <a:solidFill>
            <a:schemeClr val="tx2"/>
          </a:solidFill>
          <a:latin typeface="Garamond"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200">
          <a:solidFill>
            <a:schemeClr val="tx2"/>
          </a:solidFill>
          <a:latin typeface="Garamond"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200">
          <a:solidFill>
            <a:schemeClr val="tx2"/>
          </a:solidFill>
          <a:latin typeface="Garamond"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200">
          <a:solidFill>
            <a:schemeClr val="tx2"/>
          </a:solidFill>
          <a:latin typeface="Garamond" pitchFamily="-108" charset="0"/>
          <a:ea typeface="ＭＳ Ｐゴシック" pitchFamily="-108" charset="-128"/>
          <a:cs typeface="ＭＳ Ｐゴシック" pitchFamily="-108" charset="-128"/>
        </a:defRPr>
      </a:lvl5pPr>
      <a:lvl6pPr marL="457200" algn="l" rtl="0" eaLnBrk="0" fontAlgn="base" hangingPunct="0">
        <a:spcBef>
          <a:spcPct val="0"/>
        </a:spcBef>
        <a:spcAft>
          <a:spcPct val="0"/>
        </a:spcAft>
        <a:defRPr sz="4200">
          <a:solidFill>
            <a:schemeClr val="tx2"/>
          </a:solidFill>
          <a:latin typeface="Garamond" pitchFamily="-108" charset="0"/>
        </a:defRPr>
      </a:lvl6pPr>
      <a:lvl7pPr marL="914400" algn="l" rtl="0" eaLnBrk="0" fontAlgn="base" hangingPunct="0">
        <a:spcBef>
          <a:spcPct val="0"/>
        </a:spcBef>
        <a:spcAft>
          <a:spcPct val="0"/>
        </a:spcAft>
        <a:defRPr sz="4200">
          <a:solidFill>
            <a:schemeClr val="tx2"/>
          </a:solidFill>
          <a:latin typeface="Garamond" pitchFamily="-108" charset="0"/>
        </a:defRPr>
      </a:lvl7pPr>
      <a:lvl8pPr marL="1371600" algn="l" rtl="0" eaLnBrk="0" fontAlgn="base" hangingPunct="0">
        <a:spcBef>
          <a:spcPct val="0"/>
        </a:spcBef>
        <a:spcAft>
          <a:spcPct val="0"/>
        </a:spcAft>
        <a:defRPr sz="4200">
          <a:solidFill>
            <a:schemeClr val="tx2"/>
          </a:solidFill>
          <a:latin typeface="Garamond" pitchFamily="-108" charset="0"/>
        </a:defRPr>
      </a:lvl8pPr>
      <a:lvl9pPr marL="1828800" algn="l" rtl="0" eaLnBrk="0" fontAlgn="base" hangingPunct="0">
        <a:spcBef>
          <a:spcPct val="0"/>
        </a:spcBef>
        <a:spcAft>
          <a:spcPct val="0"/>
        </a:spcAft>
        <a:defRPr sz="4200">
          <a:solidFill>
            <a:schemeClr val="tx2"/>
          </a:solidFill>
          <a:latin typeface="Garamond" pitchFamily="-10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sz="3000">
          <a:solidFill>
            <a:schemeClr val="tx1"/>
          </a:solidFill>
          <a:latin typeface="+mn-lt"/>
          <a:ea typeface="ＭＳ Ｐゴシック" pitchFamily="-108" charset="-128"/>
          <a:cs typeface="ＭＳ Ｐゴシック" pitchFamily="-108" charset="-128"/>
        </a:defRPr>
      </a:lvl1pPr>
      <a:lvl2pPr marL="669925" indent="-325438" algn="l" rtl="0" eaLnBrk="0" fontAlgn="base" hangingPunct="0">
        <a:spcBef>
          <a:spcPct val="20000"/>
        </a:spcBef>
        <a:spcAft>
          <a:spcPct val="0"/>
        </a:spcAft>
        <a:buClr>
          <a:schemeClr val="accent2"/>
        </a:buClr>
        <a:buSzPct val="60000"/>
        <a:buFont typeface="Wingdings" charset="2"/>
        <a:buChar char="q"/>
        <a:defRPr sz="2600">
          <a:solidFill>
            <a:schemeClr val="tx1"/>
          </a:solidFill>
          <a:latin typeface="+mn-lt"/>
          <a:ea typeface="ＭＳ Ｐゴシック" pitchFamily="-108" charset="-128"/>
        </a:defRPr>
      </a:lvl2pPr>
      <a:lvl3pPr marL="1022350" indent="-350838" algn="l" rtl="0" eaLnBrk="0" fontAlgn="base" hangingPunct="0">
        <a:spcBef>
          <a:spcPct val="20000"/>
        </a:spcBef>
        <a:spcAft>
          <a:spcPct val="0"/>
        </a:spcAft>
        <a:buClr>
          <a:schemeClr val="accent1"/>
        </a:buClr>
        <a:buSzPct val="65000"/>
        <a:buFont typeface="Wingdings" charset="2"/>
        <a:buChar char="n"/>
        <a:defRPr sz="2200">
          <a:solidFill>
            <a:schemeClr val="tx1"/>
          </a:solidFill>
          <a:latin typeface="+mn-lt"/>
          <a:ea typeface="ＭＳ Ｐゴシック" pitchFamily="-108" charset="-128"/>
        </a:defRPr>
      </a:lvl3pPr>
      <a:lvl4pPr marL="1339850" indent="-315913" algn="l" rtl="0" eaLnBrk="0" fontAlgn="base" hangingPunct="0">
        <a:spcBef>
          <a:spcPct val="20000"/>
        </a:spcBef>
        <a:spcAft>
          <a:spcPct val="0"/>
        </a:spcAft>
        <a:buClr>
          <a:schemeClr val="accent2"/>
        </a:buClr>
        <a:buSzPct val="70000"/>
        <a:buFont typeface="Wingdings" charset="2"/>
        <a:buChar char="q"/>
        <a:defRPr sz="2000">
          <a:solidFill>
            <a:schemeClr val="tx1"/>
          </a:solidFill>
          <a:latin typeface="+mn-lt"/>
          <a:ea typeface="ＭＳ Ｐゴシック" pitchFamily="-108" charset="-128"/>
        </a:defRPr>
      </a:lvl4pPr>
      <a:lvl5pPr marL="1681163" indent="-339725" algn="l" rtl="0" eaLnBrk="0" fontAlgn="base" hangingPunct="0">
        <a:spcBef>
          <a:spcPct val="20000"/>
        </a:spcBef>
        <a:spcAft>
          <a:spcPct val="0"/>
        </a:spcAft>
        <a:buClr>
          <a:schemeClr val="accent1"/>
        </a:buClr>
        <a:buSzPct val="75000"/>
        <a:buFont typeface="Wingdings" charset="2"/>
        <a:buChar char="§"/>
        <a:defRPr sz="2000">
          <a:solidFill>
            <a:schemeClr val="tx1"/>
          </a:solidFill>
          <a:latin typeface="+mn-lt"/>
          <a:ea typeface="ＭＳ Ｐゴシック" pitchFamily="-108" charset="-128"/>
        </a:defRPr>
      </a:lvl5pPr>
      <a:lvl6pPr marL="2138363" indent="-339725" algn="l" rtl="0" eaLnBrk="0" fontAlgn="base" hangingPunct="0">
        <a:spcBef>
          <a:spcPct val="20000"/>
        </a:spcBef>
        <a:spcAft>
          <a:spcPct val="0"/>
        </a:spcAft>
        <a:buClr>
          <a:schemeClr val="accent1"/>
        </a:buClr>
        <a:buSzPct val="75000"/>
        <a:buFont typeface="Wingdings" pitchFamily="-108" charset="2"/>
        <a:buChar char="§"/>
        <a:defRPr sz="2000">
          <a:solidFill>
            <a:schemeClr val="tx1"/>
          </a:solidFill>
          <a:latin typeface="+mn-lt"/>
          <a:ea typeface="ＭＳ Ｐゴシック" pitchFamily="-108" charset="-128"/>
        </a:defRPr>
      </a:lvl6pPr>
      <a:lvl7pPr marL="2595563" indent="-339725" algn="l" rtl="0" eaLnBrk="0" fontAlgn="base" hangingPunct="0">
        <a:spcBef>
          <a:spcPct val="20000"/>
        </a:spcBef>
        <a:spcAft>
          <a:spcPct val="0"/>
        </a:spcAft>
        <a:buClr>
          <a:schemeClr val="accent1"/>
        </a:buClr>
        <a:buSzPct val="75000"/>
        <a:buFont typeface="Wingdings" pitchFamily="-108" charset="2"/>
        <a:buChar char="§"/>
        <a:defRPr sz="2000">
          <a:solidFill>
            <a:schemeClr val="tx1"/>
          </a:solidFill>
          <a:latin typeface="+mn-lt"/>
          <a:ea typeface="ＭＳ Ｐゴシック" pitchFamily="-108" charset="-128"/>
        </a:defRPr>
      </a:lvl7pPr>
      <a:lvl8pPr marL="3052763" indent="-339725" algn="l" rtl="0" eaLnBrk="0" fontAlgn="base" hangingPunct="0">
        <a:spcBef>
          <a:spcPct val="20000"/>
        </a:spcBef>
        <a:spcAft>
          <a:spcPct val="0"/>
        </a:spcAft>
        <a:buClr>
          <a:schemeClr val="accent1"/>
        </a:buClr>
        <a:buSzPct val="75000"/>
        <a:buFont typeface="Wingdings" pitchFamily="-108" charset="2"/>
        <a:buChar char="§"/>
        <a:defRPr sz="2000">
          <a:solidFill>
            <a:schemeClr val="tx1"/>
          </a:solidFill>
          <a:latin typeface="+mn-lt"/>
          <a:ea typeface="ＭＳ Ｐゴシック" pitchFamily="-108" charset="-128"/>
        </a:defRPr>
      </a:lvl8pPr>
      <a:lvl9pPr marL="3509963" indent="-339725" algn="l" rtl="0" eaLnBrk="0" fontAlgn="base" hangingPunct="0">
        <a:spcBef>
          <a:spcPct val="20000"/>
        </a:spcBef>
        <a:spcAft>
          <a:spcPct val="0"/>
        </a:spcAft>
        <a:buClr>
          <a:schemeClr val="accent1"/>
        </a:buClr>
        <a:buSzPct val="75000"/>
        <a:buFont typeface="Wingdings" pitchFamily="-108" charset="2"/>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bwMode="auto">
          <a:xfrm>
            <a:off x="285750" y="50800"/>
            <a:ext cx="8443913" cy="7366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00075" y="1193800"/>
            <a:ext cx="8729663" cy="194151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2244" name="Line 4"/>
          <p:cNvSpPr>
            <a:spLocks noChangeShapeType="1"/>
          </p:cNvSpPr>
          <p:nvPr/>
        </p:nvSpPr>
        <p:spPr bwMode="auto">
          <a:xfrm flipH="1">
            <a:off x="-31750" y="933450"/>
            <a:ext cx="8689975" cy="0"/>
          </a:xfrm>
          <a:prstGeom prst="line">
            <a:avLst/>
          </a:prstGeom>
          <a:noFill/>
          <a:ln w="76200">
            <a:solidFill>
              <a:srgbClr val="00279F"/>
            </a:solidFill>
            <a:round/>
            <a:headEnd/>
            <a:tailEnd/>
          </a:ln>
          <a:effectLst/>
        </p:spPr>
        <p:txBody>
          <a:bodyPr wrap="none" anchor="ctr">
            <a:prstTxWarp prst="textNoShape">
              <a:avLst/>
            </a:prstTxWarp>
          </a:bodyPr>
          <a:lstStyle/>
          <a:p>
            <a:pPr>
              <a:defRPr/>
            </a:pPr>
            <a:endParaRPr lang="en-US">
              <a:latin typeface="Times" pitchFamily="-108" charset="0"/>
            </a:endParaRPr>
          </a:p>
        </p:txBody>
      </p:sp>
      <p:pic>
        <p:nvPicPr>
          <p:cNvPr id="28677" name="Picture 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740775" y="236538"/>
            <a:ext cx="1428750" cy="804862"/>
          </a:xfrm>
          <a:prstGeom prst="rect">
            <a:avLst/>
          </a:prstGeom>
          <a:noFill/>
          <a:ln w="12700">
            <a:noFill/>
            <a:miter lim="800000"/>
            <a:headEnd/>
            <a:tailEnd/>
          </a:ln>
        </p:spPr>
      </p:pic>
      <p:sp>
        <p:nvSpPr>
          <p:cNvPr id="1162246" name="Rectangle 6"/>
          <p:cNvSpPr>
            <a:spLocks noChangeArrowheads="1"/>
          </p:cNvSpPr>
          <p:nvPr/>
        </p:nvSpPr>
        <p:spPr bwMode="auto">
          <a:xfrm>
            <a:off x="-22225" y="6667500"/>
            <a:ext cx="1373188" cy="184150"/>
          </a:xfrm>
          <a:prstGeom prst="rect">
            <a:avLst/>
          </a:prstGeom>
          <a:noFill/>
          <a:ln w="9525">
            <a:noFill/>
            <a:miter lim="800000"/>
            <a:headEnd/>
            <a:tailEnd/>
          </a:ln>
          <a:effectLst/>
        </p:spPr>
        <p:txBody>
          <a:bodyPr lIns="92075" tIns="46037" rIns="92075" bIns="46037">
            <a:prstTxWarp prst="textNoShape">
              <a:avLst/>
            </a:prstTxWarp>
            <a:spAutoFit/>
          </a:bodyPr>
          <a:lstStyle/>
          <a:p>
            <a:pPr>
              <a:defRPr/>
            </a:pPr>
            <a:r>
              <a:rPr lang="en-US" sz="600" b="0" i="0">
                <a:latin typeface="Arial" pitchFamily="-108" charset="0"/>
              </a:rPr>
              <a:t>page  </a:t>
            </a:r>
            <a:fld id="{369B2683-3C93-6745-938B-FCE4CCB00269}" type="slidenum">
              <a:rPr lang="en-US" sz="600" b="0" i="0">
                <a:latin typeface="Arial" pitchFamily="-108" charset="0"/>
              </a:rPr>
              <a:pPr>
                <a:defRPr/>
              </a:pPr>
              <a:t>‹#›</a:t>
            </a:fld>
            <a:endParaRPr lang="en-US" sz="600" b="0" i="0">
              <a:latin typeface="Arial" pitchFamily="-108" charset="0"/>
            </a:endParaRPr>
          </a:p>
        </p:txBody>
      </p:sp>
    </p:spTree>
  </p:cSld>
  <p:clrMap bg1="lt1" tx1="dk1" bg2="lt2" tx2="dk2" accent1="accent1" accent2="accent2" accent3="accent3" accent4="accent4" accent5="accent5" accent6="accent6" hlink="hlink" folHlink="folHlink"/>
  <p:sldLayoutIdLst>
    <p:sldLayoutId id="2147486094" r:id="rId1"/>
    <p:sldLayoutId id="2147486095" r:id="rId2"/>
    <p:sldLayoutId id="2147486096" r:id="rId3"/>
    <p:sldLayoutId id="2147486097" r:id="rId4"/>
    <p:sldLayoutId id="2147486098" r:id="rId5"/>
    <p:sldLayoutId id="2147486099" r:id="rId6"/>
    <p:sldLayoutId id="2147486100" r:id="rId7"/>
    <p:sldLayoutId id="2147486101" r:id="rId8"/>
    <p:sldLayoutId id="2147486102" r:id="rId9"/>
    <p:sldLayoutId id="2147486103" r:id="rId10"/>
    <p:sldLayoutId id="2147486104" r:id="rId11"/>
    <p:sldLayoutId id="2147486118" r:id="rId12"/>
  </p:sldLayoutIdLst>
  <p:txStyles>
    <p:titleStyle>
      <a:lvl1pPr algn="l" rtl="0" eaLnBrk="0" fontAlgn="base" hangingPunct="0">
        <a:spcBef>
          <a:spcPct val="0"/>
        </a:spcBef>
        <a:spcAft>
          <a:spcPct val="0"/>
        </a:spcAft>
        <a:defRPr sz="3000" b="1">
          <a:solidFill>
            <a:srgbClr val="000099"/>
          </a:solidFill>
          <a:effectLst>
            <a:outerShdw blurRad="38100" dist="38100" dir="2700000" algn="tl">
              <a:srgbClr val="DDDDDD"/>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000099"/>
          </a:solidFill>
          <a:effectLst>
            <a:outerShdw blurRad="38100" dist="38100" dir="2700000" algn="tl">
              <a:srgbClr val="DDDDDD"/>
            </a:outerShdw>
          </a:effectLst>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000099"/>
          </a:solidFill>
          <a:effectLst>
            <a:outerShdw blurRad="38100" dist="38100" dir="2700000" algn="tl">
              <a:srgbClr val="DDDDDD"/>
            </a:outerShdw>
          </a:effectLst>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000099"/>
          </a:solidFill>
          <a:effectLst>
            <a:outerShdw blurRad="38100" dist="38100" dir="2700000" algn="tl">
              <a:srgbClr val="DDDDDD"/>
            </a:outerShdw>
          </a:effectLst>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000099"/>
          </a:solidFill>
          <a:effectLst>
            <a:outerShdw blurRad="38100" dist="38100" dir="2700000" algn="tl">
              <a:srgbClr val="DDDDDD"/>
            </a:outerShdw>
          </a:effectLst>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3000" b="1">
          <a:solidFill>
            <a:srgbClr val="000099"/>
          </a:solidFill>
          <a:effectLst>
            <a:outerShdw blurRad="38100" dist="38100" dir="2700000" algn="tl">
              <a:srgbClr val="DDDDDD"/>
            </a:outerShdw>
          </a:effectLst>
          <a:latin typeface="Arial" pitchFamily="-108" charset="0"/>
        </a:defRPr>
      </a:lvl6pPr>
      <a:lvl7pPr marL="914400" algn="l" rtl="0" fontAlgn="base">
        <a:spcBef>
          <a:spcPct val="0"/>
        </a:spcBef>
        <a:spcAft>
          <a:spcPct val="0"/>
        </a:spcAft>
        <a:defRPr sz="3000" b="1">
          <a:solidFill>
            <a:srgbClr val="000099"/>
          </a:solidFill>
          <a:effectLst>
            <a:outerShdw blurRad="38100" dist="38100" dir="2700000" algn="tl">
              <a:srgbClr val="DDDDDD"/>
            </a:outerShdw>
          </a:effectLst>
          <a:latin typeface="Arial" pitchFamily="-108" charset="0"/>
        </a:defRPr>
      </a:lvl7pPr>
      <a:lvl8pPr marL="1371600" algn="l" rtl="0" fontAlgn="base">
        <a:spcBef>
          <a:spcPct val="0"/>
        </a:spcBef>
        <a:spcAft>
          <a:spcPct val="0"/>
        </a:spcAft>
        <a:defRPr sz="3000" b="1">
          <a:solidFill>
            <a:srgbClr val="000099"/>
          </a:solidFill>
          <a:effectLst>
            <a:outerShdw blurRad="38100" dist="38100" dir="2700000" algn="tl">
              <a:srgbClr val="DDDDDD"/>
            </a:outerShdw>
          </a:effectLst>
          <a:latin typeface="Arial" pitchFamily="-108" charset="0"/>
        </a:defRPr>
      </a:lvl8pPr>
      <a:lvl9pPr marL="1828800" algn="l" rtl="0" fontAlgn="base">
        <a:spcBef>
          <a:spcPct val="0"/>
        </a:spcBef>
        <a:spcAft>
          <a:spcPct val="0"/>
        </a:spcAft>
        <a:defRPr sz="3000" b="1">
          <a:solidFill>
            <a:srgbClr val="000099"/>
          </a:solidFill>
          <a:effectLst>
            <a:outerShdw blurRad="38100" dist="38100" dir="2700000" algn="tl">
              <a:srgbClr val="DDDDDD"/>
            </a:outerShdw>
          </a:effectLst>
          <a:latin typeface="Arial" pitchFamily="-108" charset="0"/>
        </a:defRPr>
      </a:lvl9pPr>
    </p:titleStyle>
    <p:bodyStyle>
      <a:lvl1pPr marL="342900" indent="-342900" algn="l" rtl="0" eaLnBrk="0" fontAlgn="base" hangingPunct="0">
        <a:spcBef>
          <a:spcPts val="800"/>
        </a:spcBef>
        <a:spcAft>
          <a:spcPct val="0"/>
        </a:spcAft>
        <a:buSzPct val="100000"/>
        <a:buChar char="•"/>
        <a:defRPr sz="2400" b="1">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ts val="800"/>
        </a:spcBef>
        <a:spcAft>
          <a:spcPct val="0"/>
        </a:spcAft>
        <a:buSzPct val="100000"/>
        <a:buChar char="•"/>
        <a:defRPr sz="2400" b="1">
          <a:solidFill>
            <a:schemeClr val="tx1"/>
          </a:solidFill>
          <a:latin typeface="+mn-lt"/>
          <a:ea typeface="ＭＳ Ｐゴシック" pitchFamily="-108" charset="-128"/>
        </a:defRPr>
      </a:lvl2pPr>
      <a:lvl3pPr marL="1143000" indent="-228600" algn="l" rtl="0" eaLnBrk="0" fontAlgn="base" hangingPunct="0">
        <a:spcBef>
          <a:spcPts val="400"/>
        </a:spcBef>
        <a:spcAft>
          <a:spcPct val="0"/>
        </a:spcAft>
        <a:buSzPct val="100000"/>
        <a:buChar char="•"/>
        <a:defRPr b="1">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oleObject" Target="../embeddings/oleObject2.bin"/><Relationship Id="rId13"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1.xml"/><Relationship Id="rId4" Type="http://schemas.openxmlformats.org/officeDocument/2006/relationships/image" Target="../media/image29.emf"/><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49.emf"/><Relationship Id="rId6" Type="http://schemas.openxmlformats.org/officeDocument/2006/relationships/oleObject" Target="../embeddings/oleObject4.bin"/><Relationship Id="rId7" Type="http://schemas.openxmlformats.org/officeDocument/2006/relationships/image" Target="../media/image50.emf"/><Relationship Id="rId8" Type="http://schemas.openxmlformats.org/officeDocument/2006/relationships/image" Target="../media/image51.png"/><Relationship Id="rId1" Type="http://schemas.openxmlformats.org/officeDocument/2006/relationships/vmlDrawing" Target="../drawings/vmlDrawing3.vml"/><Relationship Id="rId2"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2476500" y="2743200"/>
            <a:ext cx="4800600" cy="1123897"/>
          </a:xfrm>
          <a:prstGeom prst="rect">
            <a:avLst/>
          </a:prstGeom>
          <a:noFill/>
          <a:ln w="12700">
            <a:noFill/>
            <a:miter lim="800000"/>
            <a:headEnd/>
            <a:tailEnd/>
          </a:ln>
        </p:spPr>
        <p:txBody>
          <a:bodyPr lIns="90487" tIns="44450" rIns="90487" bIns="44450">
            <a:prstTxWarp prst="textNoShape">
              <a:avLst/>
            </a:prstTxWarp>
            <a:spAutoFit/>
          </a:bodyPr>
          <a:lstStyle/>
          <a:p>
            <a:pPr algn="ctr">
              <a:lnSpc>
                <a:spcPct val="70000"/>
              </a:lnSpc>
              <a:spcBef>
                <a:spcPct val="50000"/>
              </a:spcBef>
            </a:pPr>
            <a:r>
              <a:rPr lang="en-US" sz="2400" dirty="0">
                <a:solidFill>
                  <a:srgbClr val="00279F"/>
                </a:solidFill>
                <a:latin typeface="Arial" charset="0"/>
              </a:rPr>
              <a:t>Stephen Selkowitz</a:t>
            </a:r>
            <a:endParaRPr lang="en-US" sz="2800" dirty="0">
              <a:solidFill>
                <a:srgbClr val="00279F"/>
              </a:solidFill>
              <a:latin typeface="Arial" charset="0"/>
            </a:endParaRPr>
          </a:p>
          <a:p>
            <a:pPr algn="ctr">
              <a:lnSpc>
                <a:spcPct val="70000"/>
              </a:lnSpc>
              <a:spcBef>
                <a:spcPct val="50000"/>
              </a:spcBef>
            </a:pPr>
            <a:r>
              <a:rPr lang="en-US" sz="1600" dirty="0" smtClean="0">
                <a:solidFill>
                  <a:srgbClr val="00279F"/>
                </a:solidFill>
                <a:latin typeface="Arial" charset="0"/>
              </a:rPr>
              <a:t>Senior Advisor,</a:t>
            </a:r>
          </a:p>
          <a:p>
            <a:pPr algn="ctr">
              <a:lnSpc>
                <a:spcPct val="70000"/>
              </a:lnSpc>
              <a:spcBef>
                <a:spcPct val="50000"/>
              </a:spcBef>
            </a:pPr>
            <a:r>
              <a:rPr lang="en-US" sz="1600" dirty="0" smtClean="0">
                <a:solidFill>
                  <a:srgbClr val="00279F"/>
                </a:solidFill>
                <a:latin typeface="Arial" charset="0"/>
              </a:rPr>
              <a:t>Building Technology and Urban Systems </a:t>
            </a:r>
            <a:r>
              <a:rPr lang="en-US" sz="1600" dirty="0">
                <a:solidFill>
                  <a:srgbClr val="00279F"/>
                </a:solidFill>
                <a:latin typeface="Arial" charset="0"/>
              </a:rPr>
              <a:t>Department</a:t>
            </a:r>
            <a:endParaRPr lang="en-US" sz="1400" dirty="0">
              <a:latin typeface="Arial" charset="0"/>
            </a:endParaRPr>
          </a:p>
        </p:txBody>
      </p:sp>
      <p:sp>
        <p:nvSpPr>
          <p:cNvPr id="79875" name="Rectangle 4"/>
          <p:cNvSpPr>
            <a:spLocks noChangeArrowheads="1"/>
          </p:cNvSpPr>
          <p:nvPr/>
        </p:nvSpPr>
        <p:spPr bwMode="auto">
          <a:xfrm>
            <a:off x="0" y="1295400"/>
            <a:ext cx="10287000" cy="1197764"/>
          </a:xfrm>
          <a:prstGeom prst="rect">
            <a:avLst/>
          </a:prstGeom>
          <a:noFill/>
          <a:ln w="12700">
            <a:noFill/>
            <a:miter lim="800000"/>
            <a:headEnd/>
            <a:tailEnd/>
          </a:ln>
        </p:spPr>
        <p:txBody>
          <a:bodyPr wrap="square" lIns="90487" tIns="44450" rIns="90487" bIns="44450">
            <a:prstTxWarp prst="textNoShape">
              <a:avLst/>
            </a:prstTxWarp>
            <a:spAutoFit/>
          </a:bodyPr>
          <a:lstStyle/>
          <a:p>
            <a:pPr algn="ctr">
              <a:defRPr/>
            </a:pPr>
            <a:r>
              <a:rPr lang="en-US" sz="4000" i="0" dirty="0" smtClean="0">
                <a:solidFill>
                  <a:srgbClr val="0000FF"/>
                </a:solidFill>
                <a:latin typeface="Arial" pitchFamily="-105" charset="0"/>
              </a:rPr>
              <a:t>The Future of Building </a:t>
            </a:r>
            <a:r>
              <a:rPr lang="en-US" sz="4000" i="0" dirty="0">
                <a:solidFill>
                  <a:srgbClr val="0000FF"/>
                </a:solidFill>
                <a:latin typeface="Arial" pitchFamily="-105" charset="0"/>
              </a:rPr>
              <a:t>Energy </a:t>
            </a:r>
            <a:r>
              <a:rPr lang="en-US" sz="4000" i="0" dirty="0" smtClean="0">
                <a:solidFill>
                  <a:srgbClr val="0000FF"/>
                </a:solidFill>
                <a:latin typeface="Arial" pitchFamily="-105" charset="0"/>
              </a:rPr>
              <a:t>Efficiency</a:t>
            </a:r>
          </a:p>
          <a:p>
            <a:pPr algn="ctr">
              <a:defRPr/>
            </a:pPr>
            <a:r>
              <a:rPr lang="en-US" i="0" dirty="0" smtClean="0">
                <a:solidFill>
                  <a:srgbClr val="0000FF"/>
                </a:solidFill>
                <a:latin typeface="Arial" pitchFamily="-105" charset="0"/>
              </a:rPr>
              <a:t>Progress via Global Collaboration</a:t>
            </a:r>
            <a:endParaRPr lang="en-US" sz="3600" i="0" dirty="0">
              <a:solidFill>
                <a:srgbClr val="0000FF"/>
              </a:solidFill>
              <a:effectLst>
                <a:outerShdw blurRad="38100" dist="38100" dir="2700000" algn="tl">
                  <a:srgbClr val="DDDDDD"/>
                </a:outerShdw>
              </a:effectLst>
              <a:latin typeface="Arial" pitchFamily="-105" charset="0"/>
            </a:endParaRPr>
          </a:p>
        </p:txBody>
      </p:sp>
      <p:sp>
        <p:nvSpPr>
          <p:cNvPr id="139269" name="Text Box 5"/>
          <p:cNvSpPr txBox="1">
            <a:spLocks noChangeArrowheads="1"/>
          </p:cNvSpPr>
          <p:nvPr/>
        </p:nvSpPr>
        <p:spPr bwMode="auto">
          <a:xfrm>
            <a:off x="2588565" y="3810000"/>
            <a:ext cx="4638382" cy="937693"/>
          </a:xfrm>
          <a:prstGeom prst="rect">
            <a:avLst/>
          </a:prstGeom>
          <a:noFill/>
          <a:ln w="12700">
            <a:noFill/>
            <a:miter lim="800000"/>
            <a:headEnd/>
            <a:tailEnd/>
          </a:ln>
        </p:spPr>
        <p:txBody>
          <a:bodyPr wrap="none">
            <a:prstTxWarp prst="textNoShape">
              <a:avLst/>
            </a:prstTxWarp>
            <a:spAutoFit/>
          </a:bodyPr>
          <a:lstStyle/>
          <a:p>
            <a:pPr lvl="1" algn="ctr">
              <a:lnSpc>
                <a:spcPct val="80000"/>
              </a:lnSpc>
              <a:spcBef>
                <a:spcPct val="50000"/>
              </a:spcBef>
              <a:defRPr/>
            </a:pPr>
            <a:r>
              <a:rPr lang="en-US" sz="1600" dirty="0">
                <a:solidFill>
                  <a:srgbClr val="00279F"/>
                </a:solidFill>
                <a:latin typeface="+mj-lt"/>
              </a:rPr>
              <a:t>Environmental Energy Technologies Division</a:t>
            </a:r>
          </a:p>
          <a:p>
            <a:pPr lvl="1" algn="ctr">
              <a:lnSpc>
                <a:spcPct val="80000"/>
              </a:lnSpc>
              <a:spcBef>
                <a:spcPct val="50000"/>
              </a:spcBef>
              <a:defRPr/>
            </a:pPr>
            <a:r>
              <a:rPr lang="en-US" sz="1600" dirty="0">
                <a:solidFill>
                  <a:srgbClr val="00279F"/>
                </a:solidFill>
                <a:latin typeface="+mj-lt"/>
              </a:rPr>
              <a:t> Lawrence Berkeley National Laboratory</a:t>
            </a:r>
          </a:p>
          <a:p>
            <a:pPr lvl="1" algn="ctr">
              <a:lnSpc>
                <a:spcPct val="80000"/>
              </a:lnSpc>
              <a:spcBef>
                <a:spcPct val="50000"/>
              </a:spcBef>
              <a:defRPr/>
            </a:pPr>
            <a:r>
              <a:rPr lang="en-US" sz="1600" dirty="0" err="1">
                <a:solidFill>
                  <a:srgbClr val="00279F"/>
                </a:solidFill>
                <a:latin typeface="+mj-lt"/>
              </a:rPr>
              <a:t>seselkowitz@lbl.gov</a:t>
            </a:r>
            <a:endParaRPr lang="en-US" sz="1400" dirty="0">
              <a:solidFill>
                <a:srgbClr val="00279F"/>
              </a:solidFill>
              <a:latin typeface="+mj-lt"/>
            </a:endParaRPr>
          </a:p>
        </p:txBody>
      </p:sp>
      <p:pic>
        <p:nvPicPr>
          <p:cNvPr id="55301" name="Picture 6" descr="nytim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499" y="2667000"/>
            <a:ext cx="2735035" cy="3429000"/>
          </a:xfrm>
          <a:prstGeom prst="rect">
            <a:avLst/>
          </a:prstGeom>
          <a:noFill/>
          <a:ln w="9525">
            <a:noFill/>
            <a:miter lim="800000"/>
            <a:headEnd/>
            <a:tailEnd/>
          </a:ln>
        </p:spPr>
      </p:pic>
      <p:sp>
        <p:nvSpPr>
          <p:cNvPr id="6" name="Rectangle 5"/>
          <p:cNvSpPr/>
          <p:nvPr/>
        </p:nvSpPr>
        <p:spPr>
          <a:xfrm>
            <a:off x="9410700" y="6457890"/>
            <a:ext cx="943437" cy="276999"/>
          </a:xfrm>
          <a:prstGeom prst="rect">
            <a:avLst/>
          </a:prstGeom>
        </p:spPr>
        <p:txBody>
          <a:bodyPr wrap="none">
            <a:spAutoFit/>
          </a:bodyPr>
          <a:lstStyle/>
          <a:p>
            <a:r>
              <a:rPr lang="en-US" sz="1200" b="0" i="0" dirty="0" smtClean="0">
                <a:solidFill>
                  <a:srgbClr val="00279F"/>
                </a:solidFill>
                <a:latin typeface="Arial" charset="0"/>
              </a:rPr>
              <a:t>10/25/2011</a:t>
            </a:r>
            <a:endParaRPr lang="en-US" sz="1200" b="0" i="0" dirty="0"/>
          </a:p>
        </p:txBody>
      </p:sp>
      <p:sp>
        <p:nvSpPr>
          <p:cNvPr id="7" name="Text Box 5"/>
          <p:cNvSpPr txBox="1">
            <a:spLocks noChangeArrowheads="1"/>
          </p:cNvSpPr>
          <p:nvPr/>
        </p:nvSpPr>
        <p:spPr bwMode="auto">
          <a:xfrm>
            <a:off x="1333500" y="457200"/>
            <a:ext cx="6248400" cy="451406"/>
          </a:xfrm>
          <a:prstGeom prst="rect">
            <a:avLst/>
          </a:prstGeom>
          <a:noFill/>
          <a:ln w="12700">
            <a:noFill/>
            <a:miter lim="800000"/>
            <a:headEnd/>
            <a:tailEnd/>
          </a:ln>
        </p:spPr>
        <p:txBody>
          <a:bodyPr wrap="square">
            <a:prstTxWarp prst="textNoShape">
              <a:avLst/>
            </a:prstTxWarp>
            <a:spAutoFit/>
          </a:bodyPr>
          <a:lstStyle/>
          <a:p>
            <a:pPr lvl="1" algn="ctr">
              <a:lnSpc>
                <a:spcPct val="80000"/>
              </a:lnSpc>
              <a:spcBef>
                <a:spcPct val="50000"/>
              </a:spcBef>
              <a:defRPr/>
            </a:pPr>
            <a:r>
              <a:rPr lang="en-US" sz="2800" dirty="0" smtClean="0">
                <a:latin typeface="+mj-lt"/>
              </a:rPr>
              <a:t>LBNL and NTNU/SINTEF</a:t>
            </a:r>
            <a:endParaRPr lang="en-US" sz="2800" dirty="0">
              <a:latin typeface="+mj-lt"/>
            </a:endParaRPr>
          </a:p>
        </p:txBody>
      </p:sp>
      <p:pic>
        <p:nvPicPr>
          <p:cNvPr id="8" name="Picture 10" descr="mowit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 y="4724400"/>
            <a:ext cx="2929855" cy="1889673"/>
          </a:xfrm>
          <a:prstGeom prst="rect">
            <a:avLst/>
          </a:prstGeom>
          <a:noFill/>
          <a:ln w="9525">
            <a:noFill/>
            <a:miter lim="800000"/>
            <a:headEnd/>
            <a:tailEnd/>
          </a:ln>
        </p:spPr>
      </p:pic>
      <p:pic>
        <p:nvPicPr>
          <p:cNvPr id="9" name="Picture 8" descr="SEM_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 y="2929840"/>
            <a:ext cx="2209800" cy="1411973"/>
          </a:xfrm>
          <a:prstGeom prst="rect">
            <a:avLst/>
          </a:prstGeom>
          <a:noFill/>
          <a:ln w="9525">
            <a:noFill/>
            <a:miter lim="800000"/>
            <a:headEnd/>
            <a:tailEnd/>
          </a:ln>
        </p:spPr>
      </p:pic>
      <p:pic>
        <p:nvPicPr>
          <p:cNvPr id="10" name="Picture 7" descr="pano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67100" y="4953000"/>
            <a:ext cx="3429000" cy="144916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6200"/>
            <a:ext cx="7162800" cy="1143000"/>
          </a:xfrm>
        </p:spPr>
        <p:txBody>
          <a:bodyPr/>
          <a:lstStyle/>
          <a:p>
            <a:r>
              <a:rPr lang="en-US" sz="2400" dirty="0" smtClean="0"/>
              <a:t>Zero Emissions Buildings Research Centre</a:t>
            </a:r>
            <a:br>
              <a:rPr lang="en-US" sz="2400" dirty="0" smtClean="0"/>
            </a:br>
            <a:r>
              <a:rPr lang="en-US" sz="1400" dirty="0" err="1"/>
              <a:t>Arild</a:t>
            </a:r>
            <a:r>
              <a:rPr lang="en-US" sz="1400" dirty="0"/>
              <a:t> </a:t>
            </a:r>
            <a:r>
              <a:rPr lang="en-US" sz="1400" dirty="0" err="1"/>
              <a:t>Gustavsen</a:t>
            </a:r>
            <a:r>
              <a:rPr lang="en-US" sz="1400" dirty="0"/>
              <a:t>, Professor, Ph.D.</a:t>
            </a:r>
            <a:br>
              <a:rPr lang="en-US" sz="1400" dirty="0"/>
            </a:br>
            <a:r>
              <a:rPr lang="en-US" sz="1400" dirty="0"/>
              <a:t>Research Centre on Zero Emission Buildings/</a:t>
            </a:r>
            <a:br>
              <a:rPr lang="en-US" sz="1400" dirty="0"/>
            </a:br>
            <a:r>
              <a:rPr lang="en-US" sz="1400" dirty="0"/>
              <a:t>Department of Architectural Design, History and Technology, </a:t>
            </a:r>
            <a:br>
              <a:rPr lang="en-US" sz="1400" dirty="0"/>
            </a:br>
            <a:r>
              <a:rPr lang="en-US" sz="1400" dirty="0"/>
              <a:t>Norwegian University of Science and Technology (NTNU</a:t>
            </a:r>
            <a:r>
              <a:rPr lang="en-US" sz="1400" dirty="0" smtClean="0"/>
              <a:t>)</a:t>
            </a:r>
            <a:endParaRPr lang="en-US" sz="1400" dirty="0"/>
          </a:p>
        </p:txBody>
      </p:sp>
      <p:pic>
        <p:nvPicPr>
          <p:cNvPr id="6" name="Picture 5" descr="Screen Shot 2012-10-24 at 11.45.0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900" y="1490549"/>
            <a:ext cx="7591481" cy="5377611"/>
          </a:xfrm>
          <a:prstGeom prst="rect">
            <a:avLst/>
          </a:prstGeom>
        </p:spPr>
      </p:pic>
      <p:sp>
        <p:nvSpPr>
          <p:cNvPr id="7" name="Oval 6"/>
          <p:cNvSpPr/>
          <p:nvPr/>
        </p:nvSpPr>
        <p:spPr bwMode="auto">
          <a:xfrm>
            <a:off x="1790700" y="5029200"/>
            <a:ext cx="3733800" cy="4572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a:ln>
                <a:noFill/>
              </a:ln>
              <a:solidFill>
                <a:schemeClr val="tx1"/>
              </a:solidFill>
              <a:effectLst/>
              <a:latin typeface="Times" pitchFamily="-108" charset="0"/>
            </a:endParaRPr>
          </a:p>
        </p:txBody>
      </p:sp>
    </p:spTree>
    <p:extLst>
      <p:ext uri="{BB962C8B-B14F-4D97-AF65-F5344CB8AC3E}">
        <p14:creationId xmlns:p14="http://schemas.microsoft.com/office/powerpoint/2010/main" val="129392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342900"/>
            <a:ext cx="10287000" cy="800100"/>
          </a:xfrm>
        </p:spPr>
        <p:txBody>
          <a:bodyPr/>
          <a:lstStyle/>
          <a:p>
            <a:r>
              <a:rPr lang="en-US" sz="3200">
                <a:ea typeface="ＭＳ Ｐゴシック" charset="-128"/>
                <a:cs typeface="ＭＳ Ｐゴシック" charset="-128"/>
              </a:rPr>
              <a:t>Building Innovation “Game Changers” </a:t>
            </a:r>
            <a:br>
              <a:rPr lang="en-US" sz="3200">
                <a:ea typeface="ＭＳ Ｐゴシック" charset="-128"/>
                <a:cs typeface="ＭＳ Ｐゴシック" charset="-128"/>
              </a:rPr>
            </a:br>
            <a:endParaRPr lang="en-US" sz="3200">
              <a:ea typeface="ＭＳ Ｐゴシック" charset="-128"/>
              <a:cs typeface="ＭＳ Ｐゴシック" charset="-128"/>
            </a:endParaRPr>
          </a:p>
        </p:txBody>
      </p:sp>
      <p:sp>
        <p:nvSpPr>
          <p:cNvPr id="64515" name="Rectangle 3"/>
          <p:cNvSpPr>
            <a:spLocks noGrp="1" noChangeArrowheads="1"/>
          </p:cNvSpPr>
          <p:nvPr>
            <p:ph type="body" idx="1"/>
          </p:nvPr>
        </p:nvSpPr>
        <p:spPr>
          <a:xfrm>
            <a:off x="342900" y="1371600"/>
            <a:ext cx="4648200" cy="4724400"/>
          </a:xfrm>
        </p:spPr>
        <p:txBody>
          <a:bodyPr/>
          <a:lstStyle/>
          <a:p>
            <a:pPr algn="ctr">
              <a:lnSpc>
                <a:spcPct val="80000"/>
              </a:lnSpc>
              <a:buFontTx/>
              <a:buNone/>
            </a:pPr>
            <a:r>
              <a:rPr lang="en-US" sz="1600" b="1">
                <a:solidFill>
                  <a:srgbClr val="FF0000"/>
                </a:solidFill>
                <a:ea typeface="ＭＳ Ｐゴシック" charset="-128"/>
                <a:cs typeface="ＭＳ Ｐゴシック" charset="-128"/>
              </a:rPr>
              <a:t>MATERIALS AND SYSTEMS</a:t>
            </a:r>
          </a:p>
          <a:p>
            <a:pPr>
              <a:lnSpc>
                <a:spcPct val="80000"/>
              </a:lnSpc>
            </a:pPr>
            <a:r>
              <a:rPr lang="en-US" sz="1600" b="1">
                <a:solidFill>
                  <a:srgbClr val="3366FF"/>
                </a:solidFill>
                <a:ea typeface="ＭＳ Ｐゴシック" charset="-128"/>
                <a:cs typeface="ＭＳ Ｐゴシック" charset="-128"/>
              </a:rPr>
              <a:t>Smart Glass/Dynamic solar control</a:t>
            </a:r>
          </a:p>
          <a:p>
            <a:pPr>
              <a:lnSpc>
                <a:spcPct val="80000"/>
              </a:lnSpc>
            </a:pPr>
            <a:r>
              <a:rPr lang="en-US" sz="1600" b="1">
                <a:solidFill>
                  <a:srgbClr val="3366FF"/>
                </a:solidFill>
                <a:ea typeface="ＭＳ Ｐゴシック" charset="-128"/>
                <a:cs typeface="ＭＳ Ｐゴシック" charset="-128"/>
              </a:rPr>
              <a:t>High R Windows, Insulation</a:t>
            </a:r>
          </a:p>
          <a:p>
            <a:pPr>
              <a:lnSpc>
                <a:spcPct val="80000"/>
              </a:lnSpc>
            </a:pPr>
            <a:r>
              <a:rPr lang="en-US" sz="1600" b="1">
                <a:solidFill>
                  <a:srgbClr val="3366FF"/>
                </a:solidFill>
                <a:ea typeface="ＭＳ Ｐゴシック" charset="-128"/>
                <a:cs typeface="ＭＳ Ｐゴシック" charset="-128"/>
              </a:rPr>
              <a:t>Thermal Storage- Envelope, structural</a:t>
            </a:r>
          </a:p>
          <a:p>
            <a:pPr>
              <a:lnSpc>
                <a:spcPct val="80000"/>
              </a:lnSpc>
            </a:pPr>
            <a:endParaRPr lang="en-US" sz="1000" b="1">
              <a:solidFill>
                <a:srgbClr val="3366FF"/>
              </a:solidFill>
              <a:ea typeface="ＭＳ Ｐゴシック" charset="-128"/>
              <a:cs typeface="ＭＳ Ｐゴシック" charset="-128"/>
            </a:endParaRPr>
          </a:p>
          <a:p>
            <a:pPr>
              <a:lnSpc>
                <a:spcPct val="80000"/>
              </a:lnSpc>
            </a:pPr>
            <a:r>
              <a:rPr lang="en-US" sz="1600" b="1">
                <a:solidFill>
                  <a:srgbClr val="3366FF"/>
                </a:solidFill>
                <a:ea typeface="ＭＳ Ｐゴシック" charset="-128"/>
                <a:cs typeface="ＭＳ Ｐゴシック" charset="-128"/>
              </a:rPr>
              <a:t>200 lumen/watt lighting</a:t>
            </a:r>
            <a:endParaRPr lang="en-US" sz="1000" b="1">
              <a:solidFill>
                <a:srgbClr val="3366FF"/>
              </a:solidFill>
              <a:ea typeface="ＭＳ Ｐゴシック" charset="-128"/>
              <a:cs typeface="ＭＳ Ｐゴシック" charset="-128"/>
            </a:endParaRPr>
          </a:p>
          <a:p>
            <a:pPr>
              <a:lnSpc>
                <a:spcPct val="80000"/>
              </a:lnSpc>
            </a:pPr>
            <a:r>
              <a:rPr lang="en-US" sz="1600" b="1">
                <a:solidFill>
                  <a:srgbClr val="3366FF"/>
                </a:solidFill>
                <a:ea typeface="ＭＳ Ｐゴシック" charset="-128"/>
                <a:cs typeface="ＭＳ Ｐゴシック" charset="-128"/>
              </a:rPr>
              <a:t>Daylight integration</a:t>
            </a:r>
          </a:p>
          <a:p>
            <a:pPr>
              <a:lnSpc>
                <a:spcPct val="80000"/>
              </a:lnSpc>
            </a:pPr>
            <a:r>
              <a:rPr lang="en-US" sz="1600" b="1">
                <a:solidFill>
                  <a:srgbClr val="3366FF"/>
                </a:solidFill>
                <a:ea typeface="ＭＳ Ｐゴシック" charset="-128"/>
                <a:cs typeface="ＭＳ Ｐゴシック" charset="-128"/>
              </a:rPr>
              <a:t>Dimmable, Addressable Lighting Controls</a:t>
            </a:r>
          </a:p>
          <a:p>
            <a:pPr>
              <a:lnSpc>
                <a:spcPct val="80000"/>
              </a:lnSpc>
            </a:pPr>
            <a:endParaRPr lang="en-US" sz="1000" b="1">
              <a:solidFill>
                <a:srgbClr val="3366FF"/>
              </a:solidFill>
              <a:ea typeface="ＭＳ Ｐゴシック" charset="-128"/>
              <a:cs typeface="ＭＳ Ｐゴシック" charset="-128"/>
            </a:endParaRPr>
          </a:p>
          <a:p>
            <a:pPr>
              <a:lnSpc>
                <a:spcPct val="80000"/>
              </a:lnSpc>
            </a:pPr>
            <a:r>
              <a:rPr lang="en-US" sz="1600" b="1">
                <a:solidFill>
                  <a:srgbClr val="3366FF"/>
                </a:solidFill>
                <a:ea typeface="ＭＳ Ｐゴシック" charset="-128"/>
                <a:cs typeface="ＭＳ Ｐゴシック" charset="-128"/>
              </a:rPr>
              <a:t>Task Conditioning HVAC</a:t>
            </a:r>
          </a:p>
          <a:p>
            <a:pPr>
              <a:lnSpc>
                <a:spcPct val="80000"/>
              </a:lnSpc>
            </a:pPr>
            <a:r>
              <a:rPr lang="en-US" sz="1600" b="1">
                <a:solidFill>
                  <a:srgbClr val="3366FF"/>
                </a:solidFill>
                <a:ea typeface="ＭＳ Ｐゴシック" charset="-128"/>
                <a:cs typeface="ＭＳ Ｐゴシック" charset="-128"/>
              </a:rPr>
              <a:t>Climate Integrated HVAC</a:t>
            </a:r>
          </a:p>
          <a:p>
            <a:pPr>
              <a:lnSpc>
                <a:spcPct val="80000"/>
              </a:lnSpc>
            </a:pPr>
            <a:r>
              <a:rPr lang="en-US" sz="1600" b="1">
                <a:solidFill>
                  <a:srgbClr val="3366FF"/>
                </a:solidFill>
                <a:ea typeface="ＭＳ Ｐゴシック" charset="-128"/>
                <a:cs typeface="ＭＳ Ｐゴシック" charset="-128"/>
              </a:rPr>
              <a:t>HVAC vs comfort and IEQ</a:t>
            </a:r>
          </a:p>
          <a:p>
            <a:pPr>
              <a:lnSpc>
                <a:spcPct val="80000"/>
              </a:lnSpc>
            </a:pPr>
            <a:endParaRPr lang="en-US" sz="1000" b="1">
              <a:solidFill>
                <a:srgbClr val="3366FF"/>
              </a:solidFill>
              <a:ea typeface="ＭＳ Ｐゴシック" charset="-128"/>
              <a:cs typeface="ＭＳ Ｐゴシック" charset="-128"/>
            </a:endParaRPr>
          </a:p>
          <a:p>
            <a:pPr>
              <a:lnSpc>
                <a:spcPct val="80000"/>
              </a:lnSpc>
            </a:pPr>
            <a:r>
              <a:rPr lang="en-US" sz="1600" b="1">
                <a:solidFill>
                  <a:srgbClr val="3366FF"/>
                </a:solidFill>
                <a:ea typeface="ＭＳ Ｐゴシック" charset="-128"/>
                <a:cs typeface="ＭＳ Ｐゴシック" charset="-128"/>
              </a:rPr>
              <a:t>Miscellaneous Electrical Loads</a:t>
            </a:r>
          </a:p>
          <a:p>
            <a:pPr>
              <a:lnSpc>
                <a:spcPct val="80000"/>
              </a:lnSpc>
            </a:pPr>
            <a:endParaRPr lang="en-US" sz="1000" b="1">
              <a:solidFill>
                <a:srgbClr val="3366FF"/>
              </a:solidFill>
              <a:ea typeface="ＭＳ Ｐゴシック" charset="-128"/>
              <a:cs typeface="ＭＳ Ｐゴシック" charset="-128"/>
            </a:endParaRPr>
          </a:p>
          <a:p>
            <a:pPr>
              <a:lnSpc>
                <a:spcPct val="80000"/>
              </a:lnSpc>
            </a:pPr>
            <a:r>
              <a:rPr lang="en-US" sz="1600" b="1">
                <a:solidFill>
                  <a:srgbClr val="3366FF"/>
                </a:solidFill>
                <a:ea typeface="ＭＳ Ｐゴシック" charset="-128"/>
                <a:cs typeface="ＭＳ Ｐゴシック" charset="-128"/>
              </a:rPr>
              <a:t>Demand Response</a:t>
            </a:r>
          </a:p>
          <a:p>
            <a:pPr>
              <a:lnSpc>
                <a:spcPct val="80000"/>
              </a:lnSpc>
            </a:pPr>
            <a:r>
              <a:rPr lang="en-US" sz="1600" b="1">
                <a:solidFill>
                  <a:srgbClr val="3366FF"/>
                </a:solidFill>
                <a:ea typeface="ＭＳ Ｐゴシック" charset="-128"/>
                <a:cs typeface="ＭＳ Ｐゴシック" charset="-128"/>
              </a:rPr>
              <a:t>Controls infrastructure- sensors, networks</a:t>
            </a:r>
          </a:p>
          <a:p>
            <a:pPr>
              <a:lnSpc>
                <a:spcPct val="80000"/>
              </a:lnSpc>
            </a:pPr>
            <a:r>
              <a:rPr lang="en-US" sz="1600" b="1">
                <a:solidFill>
                  <a:srgbClr val="3366FF"/>
                </a:solidFill>
                <a:ea typeface="ＭＳ Ｐゴシック" charset="-128"/>
                <a:cs typeface="ＭＳ Ｐゴシック" charset="-128"/>
              </a:rPr>
              <a:t>Building- and Grid- Smart electronics</a:t>
            </a:r>
          </a:p>
          <a:p>
            <a:pPr>
              <a:lnSpc>
                <a:spcPct val="80000"/>
              </a:lnSpc>
            </a:pPr>
            <a:r>
              <a:rPr lang="en-US" sz="1600" b="1">
                <a:solidFill>
                  <a:srgbClr val="3366FF"/>
                </a:solidFill>
                <a:ea typeface="ＭＳ Ｐゴシック" charset="-128"/>
                <a:cs typeface="ＭＳ Ｐゴシック" charset="-128"/>
              </a:rPr>
              <a:t>Electrical Storage</a:t>
            </a:r>
          </a:p>
          <a:p>
            <a:pPr>
              <a:lnSpc>
                <a:spcPct val="80000"/>
              </a:lnSpc>
            </a:pPr>
            <a:endParaRPr lang="en-US" sz="1000" b="1">
              <a:solidFill>
                <a:srgbClr val="0434CC"/>
              </a:solidFill>
              <a:ea typeface="ＭＳ Ｐゴシック" charset="-128"/>
              <a:cs typeface="ＭＳ Ｐゴシック" charset="-128"/>
            </a:endParaRPr>
          </a:p>
        </p:txBody>
      </p:sp>
      <p:sp>
        <p:nvSpPr>
          <p:cNvPr id="64516" name="Rectangle 4"/>
          <p:cNvSpPr>
            <a:spLocks noChangeArrowheads="1"/>
          </p:cNvSpPr>
          <p:nvPr/>
        </p:nvSpPr>
        <p:spPr bwMode="auto">
          <a:xfrm>
            <a:off x="5105400" y="1600200"/>
            <a:ext cx="4724400" cy="4038600"/>
          </a:xfrm>
          <a:prstGeom prst="rect">
            <a:avLst/>
          </a:prstGeom>
          <a:noFill/>
          <a:ln w="12700">
            <a:solidFill>
              <a:schemeClr val="tx1"/>
            </a:solidFill>
            <a:miter lim="800000"/>
            <a:headEnd/>
            <a:tailEnd/>
          </a:ln>
        </p:spPr>
        <p:txBody>
          <a:bodyPr lIns="90487" tIns="44450" rIns="90487" bIns="44450">
            <a:prstTxWarp prst="textNoShape">
              <a:avLst/>
            </a:prstTxWarp>
          </a:bodyPr>
          <a:lstStyle/>
          <a:p>
            <a:pPr marL="285750" indent="-285750" algn="ctr">
              <a:lnSpc>
                <a:spcPct val="80000"/>
              </a:lnSpc>
              <a:spcBef>
                <a:spcPct val="30000"/>
              </a:spcBef>
              <a:buSzPct val="100000"/>
            </a:pPr>
            <a:endParaRPr lang="en-US" sz="1800">
              <a:solidFill>
                <a:schemeClr val="hlink"/>
              </a:solidFill>
            </a:endParaRPr>
          </a:p>
          <a:p>
            <a:pPr marL="285750" indent="-285750" algn="ctr">
              <a:lnSpc>
                <a:spcPct val="80000"/>
              </a:lnSpc>
              <a:spcBef>
                <a:spcPct val="30000"/>
              </a:spcBef>
              <a:buSzPct val="100000"/>
            </a:pPr>
            <a:r>
              <a:rPr lang="en-US" sz="1800">
                <a:solidFill>
                  <a:srgbClr val="FF0000"/>
                </a:solidFill>
              </a:rPr>
              <a:t>LIFE-CYCLE OPERATIONS</a:t>
            </a:r>
          </a:p>
          <a:p>
            <a:pPr marL="285750" indent="-285750">
              <a:lnSpc>
                <a:spcPct val="80000"/>
              </a:lnSpc>
              <a:spcBef>
                <a:spcPct val="30000"/>
              </a:spcBef>
              <a:buSzPct val="100000"/>
            </a:pPr>
            <a:endParaRPr lang="en-US" sz="1800">
              <a:solidFill>
                <a:srgbClr val="0434CC"/>
              </a:solidFill>
            </a:endParaRPr>
          </a:p>
          <a:p>
            <a:pPr marL="285750" indent="-285750">
              <a:lnSpc>
                <a:spcPct val="80000"/>
              </a:lnSpc>
              <a:spcBef>
                <a:spcPct val="30000"/>
              </a:spcBef>
              <a:buSzPct val="100000"/>
              <a:buFontTx/>
              <a:buChar char="•"/>
            </a:pPr>
            <a:r>
              <a:rPr lang="en-US" sz="1800">
                <a:solidFill>
                  <a:srgbClr val="0434CC"/>
                </a:solidFill>
              </a:rPr>
              <a:t>Building Life Cycle Perspective</a:t>
            </a:r>
          </a:p>
          <a:p>
            <a:pPr marL="285750" indent="-285750">
              <a:lnSpc>
                <a:spcPct val="80000"/>
              </a:lnSpc>
              <a:spcBef>
                <a:spcPct val="30000"/>
              </a:spcBef>
              <a:buSzPct val="100000"/>
              <a:buFontTx/>
              <a:buChar char="•"/>
            </a:pPr>
            <a:r>
              <a:rPr lang="en-US" sz="1800">
                <a:solidFill>
                  <a:srgbClr val="0434CC"/>
                </a:solidFill>
              </a:rPr>
              <a:t>Benchmarks and Metrics</a:t>
            </a:r>
          </a:p>
          <a:p>
            <a:pPr marL="285750" indent="-285750">
              <a:lnSpc>
                <a:spcPct val="80000"/>
              </a:lnSpc>
              <a:spcBef>
                <a:spcPct val="30000"/>
              </a:spcBef>
              <a:buSzPct val="100000"/>
              <a:buFontTx/>
              <a:buChar char="•"/>
            </a:pPr>
            <a:r>
              <a:rPr lang="en-US" sz="1800">
                <a:solidFill>
                  <a:srgbClr val="0434CC"/>
                </a:solidFill>
              </a:rPr>
              <a:t>Building Information Models (BIM)</a:t>
            </a:r>
          </a:p>
          <a:p>
            <a:pPr marL="285750" indent="-285750">
              <a:lnSpc>
                <a:spcPct val="80000"/>
              </a:lnSpc>
              <a:spcBef>
                <a:spcPct val="30000"/>
              </a:spcBef>
              <a:buSzPct val="100000"/>
              <a:buFontTx/>
              <a:buChar char="•"/>
            </a:pPr>
            <a:r>
              <a:rPr lang="en-US" sz="1800">
                <a:solidFill>
                  <a:srgbClr val="0434CC"/>
                </a:solidFill>
              </a:rPr>
              <a:t>Integrated Design Process and Tools</a:t>
            </a:r>
          </a:p>
          <a:p>
            <a:pPr marL="285750" indent="-285750">
              <a:lnSpc>
                <a:spcPct val="80000"/>
              </a:lnSpc>
              <a:spcBef>
                <a:spcPct val="30000"/>
              </a:spcBef>
              <a:buSzPct val="100000"/>
              <a:buFontTx/>
              <a:buChar char="•"/>
            </a:pPr>
            <a:r>
              <a:rPr lang="en-US" sz="1800">
                <a:solidFill>
                  <a:srgbClr val="0434CC"/>
                </a:solidFill>
              </a:rPr>
              <a:t>Building Operating Controls/Platform</a:t>
            </a:r>
          </a:p>
          <a:p>
            <a:pPr marL="285750" indent="-285750">
              <a:lnSpc>
                <a:spcPct val="80000"/>
              </a:lnSpc>
              <a:spcBef>
                <a:spcPct val="30000"/>
              </a:spcBef>
              <a:buSzPct val="100000"/>
              <a:buFontTx/>
              <a:buChar char="•"/>
            </a:pPr>
            <a:r>
              <a:rPr lang="en-US" sz="1800">
                <a:solidFill>
                  <a:srgbClr val="0434CC"/>
                </a:solidFill>
              </a:rPr>
              <a:t>Building Performance Dashboards</a:t>
            </a:r>
          </a:p>
          <a:p>
            <a:pPr marL="285750" indent="-285750">
              <a:lnSpc>
                <a:spcPct val="80000"/>
              </a:lnSpc>
              <a:spcBef>
                <a:spcPct val="30000"/>
              </a:spcBef>
              <a:buSzPct val="100000"/>
              <a:buFontTx/>
              <a:buChar char="•"/>
            </a:pPr>
            <a:endParaRPr lang="en-US" sz="1400">
              <a:solidFill>
                <a:srgbClr val="0434CC"/>
              </a:solidFill>
            </a:endParaRPr>
          </a:p>
          <a:p>
            <a:pPr marL="285750" indent="-285750">
              <a:lnSpc>
                <a:spcPct val="80000"/>
              </a:lnSpc>
              <a:spcBef>
                <a:spcPct val="30000"/>
              </a:spcBef>
              <a:buSzPct val="100000"/>
              <a:buFontTx/>
              <a:buChar char="•"/>
            </a:pPr>
            <a:r>
              <a:rPr lang="en-US" sz="1800">
                <a:solidFill>
                  <a:srgbClr val="0434CC"/>
                </a:solidFill>
              </a:rPr>
              <a:t>Understanding Occupants/Behavior</a:t>
            </a:r>
          </a:p>
          <a:p>
            <a:pPr marL="285750" indent="-285750">
              <a:lnSpc>
                <a:spcPct val="80000"/>
              </a:lnSpc>
              <a:spcBef>
                <a:spcPct val="30000"/>
              </a:spcBef>
              <a:buSzPct val="100000"/>
              <a:buFontTx/>
              <a:buChar char="•"/>
            </a:pPr>
            <a:r>
              <a:rPr lang="en-US" sz="1800">
                <a:solidFill>
                  <a:srgbClr val="0434CC"/>
                </a:solidFill>
              </a:rPr>
              <a:t>Facility Operations</a:t>
            </a:r>
          </a:p>
          <a:p>
            <a:pPr marL="285750" indent="-285750">
              <a:lnSpc>
                <a:spcPct val="80000"/>
              </a:lnSpc>
              <a:spcBef>
                <a:spcPct val="30000"/>
              </a:spcBef>
              <a:buSzPct val="100000"/>
              <a:buFontTx/>
              <a:buChar char="•"/>
            </a:pPr>
            <a:endParaRPr lang="en-US" sz="1800">
              <a:solidFill>
                <a:srgbClr val="0434CC"/>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0"/>
            <a:ext cx="10287000" cy="762000"/>
          </a:xfrm>
        </p:spPr>
        <p:txBody>
          <a:bodyPr>
            <a:noAutofit/>
          </a:bodyPr>
          <a:lstStyle/>
          <a:p>
            <a:pPr algn="ctr">
              <a:defRPr/>
            </a:pPr>
            <a:r>
              <a:rPr lang="en-US" sz="4000" dirty="0" smtClean="0">
                <a:solidFill>
                  <a:schemeClr val="tx1"/>
                </a:solidFill>
                <a:latin typeface="+mn-lt"/>
                <a:ea typeface="ＭＳ Ｐゴシック" charset="-128"/>
                <a:cs typeface="ＭＳ Ｐゴシック" charset="-128"/>
              </a:rPr>
              <a:t>Advanced Facades and Daylighting</a:t>
            </a:r>
            <a:endParaRPr lang="en-US" sz="4000" dirty="0">
              <a:solidFill>
                <a:schemeClr val="tx1"/>
              </a:solidFill>
              <a:latin typeface="+mn-lt"/>
              <a:ea typeface="ＭＳ Ｐゴシック" charset="-128"/>
              <a:cs typeface="ＭＳ Ｐゴシック" charset="-128"/>
            </a:endParaRPr>
          </a:p>
        </p:txBody>
      </p:sp>
      <p:pic>
        <p:nvPicPr>
          <p:cNvPr id="72707" name="Picture 3"/>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1868488" y="2438400"/>
            <a:ext cx="5761037" cy="2997200"/>
          </a:xfrm>
        </p:spPr>
      </p:pic>
      <p:sp>
        <p:nvSpPr>
          <p:cNvPr id="140292" name="Text Box 4"/>
          <p:cNvSpPr txBox="1">
            <a:spLocks noChangeArrowheads="1"/>
          </p:cNvSpPr>
          <p:nvPr/>
        </p:nvSpPr>
        <p:spPr bwMode="auto">
          <a:xfrm>
            <a:off x="0" y="2590800"/>
            <a:ext cx="2143125" cy="26781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eaLnBrk="1" hangingPunct="1">
              <a:defRPr/>
            </a:pPr>
            <a:r>
              <a:rPr lang="en-US" sz="2000">
                <a:solidFill>
                  <a:srgbClr val="000000"/>
                </a:solidFill>
              </a:rPr>
              <a:t>Advanced Technologies: </a:t>
            </a:r>
          </a:p>
          <a:p>
            <a:pPr eaLnBrk="1" hangingPunct="1">
              <a:defRPr/>
            </a:pPr>
            <a:r>
              <a:rPr lang="en-US" sz="1600" b="0">
                <a:solidFill>
                  <a:srgbClr val="000000"/>
                </a:solidFill>
              </a:rPr>
              <a:t>Sensors;</a:t>
            </a:r>
          </a:p>
          <a:p>
            <a:pPr eaLnBrk="1" hangingPunct="1">
              <a:defRPr/>
            </a:pPr>
            <a:r>
              <a:rPr lang="en-US" sz="1600" b="0">
                <a:solidFill>
                  <a:srgbClr val="000000"/>
                </a:solidFill>
              </a:rPr>
              <a:t>Controls;</a:t>
            </a:r>
          </a:p>
          <a:p>
            <a:pPr eaLnBrk="1" hangingPunct="1">
              <a:defRPr/>
            </a:pPr>
            <a:r>
              <a:rPr lang="en-US" sz="1600" b="0">
                <a:solidFill>
                  <a:srgbClr val="000000"/>
                </a:solidFill>
              </a:rPr>
              <a:t>Hi R windows,</a:t>
            </a:r>
          </a:p>
          <a:p>
            <a:pPr eaLnBrk="1" hangingPunct="1">
              <a:defRPr/>
            </a:pPr>
            <a:r>
              <a:rPr lang="en-US" sz="1600" b="0">
                <a:solidFill>
                  <a:srgbClr val="000000"/>
                </a:solidFill>
              </a:rPr>
              <a:t>Cool coatings;</a:t>
            </a:r>
          </a:p>
          <a:p>
            <a:pPr eaLnBrk="1" hangingPunct="1">
              <a:defRPr/>
            </a:pPr>
            <a:r>
              <a:rPr lang="en-US" sz="1600" b="0">
                <a:solidFill>
                  <a:srgbClr val="000000"/>
                </a:solidFill>
              </a:rPr>
              <a:t>Switchable coatings;</a:t>
            </a:r>
          </a:p>
          <a:p>
            <a:pPr eaLnBrk="1" hangingPunct="1">
              <a:defRPr/>
            </a:pPr>
            <a:r>
              <a:rPr lang="en-US" sz="1600" b="0">
                <a:solidFill>
                  <a:srgbClr val="000000"/>
                </a:solidFill>
              </a:rPr>
              <a:t>Automated Shading;  </a:t>
            </a:r>
          </a:p>
          <a:p>
            <a:pPr eaLnBrk="1" hangingPunct="1">
              <a:defRPr/>
            </a:pPr>
            <a:r>
              <a:rPr lang="en-US" sz="1600" b="0">
                <a:solidFill>
                  <a:srgbClr val="000000"/>
                </a:solidFill>
              </a:rPr>
              <a:t>Daylight-redirecting</a:t>
            </a:r>
          </a:p>
          <a:p>
            <a:pPr eaLnBrk="1" hangingPunct="1">
              <a:defRPr/>
            </a:pPr>
            <a:r>
              <a:rPr lang="en-US" sz="1600" b="0">
                <a:solidFill>
                  <a:srgbClr val="000000"/>
                </a:solidFill>
              </a:rPr>
              <a:t>Operable windows, </a:t>
            </a:r>
          </a:p>
        </p:txBody>
      </p:sp>
      <p:sp>
        <p:nvSpPr>
          <p:cNvPr id="140293" name="Text Box 5"/>
          <p:cNvSpPr txBox="1">
            <a:spLocks noChangeArrowheads="1"/>
          </p:cNvSpPr>
          <p:nvPr/>
        </p:nvSpPr>
        <p:spPr bwMode="auto">
          <a:xfrm>
            <a:off x="7886700" y="1905000"/>
            <a:ext cx="2220913" cy="2422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nSpc>
                <a:spcPct val="90000"/>
              </a:lnSpc>
              <a:spcBef>
                <a:spcPct val="30000"/>
              </a:spcBef>
              <a:buSzPct val="100000"/>
              <a:defRPr/>
            </a:pPr>
            <a:r>
              <a:rPr lang="en-US" sz="2000" dirty="0"/>
              <a:t>Program Activities:</a:t>
            </a:r>
          </a:p>
          <a:p>
            <a:pPr>
              <a:lnSpc>
                <a:spcPct val="90000"/>
              </a:lnSpc>
              <a:spcBef>
                <a:spcPct val="30000"/>
              </a:spcBef>
              <a:buSzPct val="100000"/>
              <a:defRPr/>
            </a:pPr>
            <a:r>
              <a:rPr lang="en-US" sz="1600" b="0" dirty="0"/>
              <a:t>Simulation</a:t>
            </a:r>
          </a:p>
          <a:p>
            <a:pPr>
              <a:lnSpc>
                <a:spcPct val="90000"/>
              </a:lnSpc>
              <a:spcBef>
                <a:spcPct val="30000"/>
              </a:spcBef>
              <a:buSzPct val="100000"/>
              <a:defRPr/>
            </a:pPr>
            <a:r>
              <a:rPr lang="en-US" sz="1600" b="0" dirty="0"/>
              <a:t>Optimization</a:t>
            </a:r>
          </a:p>
          <a:p>
            <a:pPr>
              <a:lnSpc>
                <a:spcPct val="90000"/>
              </a:lnSpc>
              <a:spcBef>
                <a:spcPct val="30000"/>
              </a:spcBef>
              <a:buSzPct val="100000"/>
              <a:defRPr/>
            </a:pPr>
            <a:r>
              <a:rPr lang="en-US" sz="1600" b="0" dirty="0"/>
              <a:t>Lab test</a:t>
            </a:r>
          </a:p>
          <a:p>
            <a:pPr>
              <a:lnSpc>
                <a:spcPct val="90000"/>
              </a:lnSpc>
              <a:spcBef>
                <a:spcPct val="30000"/>
              </a:spcBef>
              <a:buSzPct val="100000"/>
              <a:defRPr/>
            </a:pPr>
            <a:r>
              <a:rPr lang="en-US" sz="1600" b="0" dirty="0"/>
              <a:t>Field Test </a:t>
            </a:r>
          </a:p>
          <a:p>
            <a:pPr>
              <a:lnSpc>
                <a:spcPct val="90000"/>
              </a:lnSpc>
              <a:spcBef>
                <a:spcPct val="30000"/>
              </a:spcBef>
              <a:buSzPct val="100000"/>
              <a:defRPr/>
            </a:pPr>
            <a:r>
              <a:rPr lang="en-US" sz="1600" b="0" dirty="0"/>
              <a:t>Demonstrations</a:t>
            </a:r>
          </a:p>
          <a:p>
            <a:pPr>
              <a:lnSpc>
                <a:spcPct val="90000"/>
              </a:lnSpc>
              <a:spcBef>
                <a:spcPct val="30000"/>
              </a:spcBef>
              <a:buSzPct val="100000"/>
              <a:defRPr/>
            </a:pPr>
            <a:r>
              <a:rPr lang="en-US" sz="1600" b="0" dirty="0"/>
              <a:t>Standards</a:t>
            </a:r>
          </a:p>
        </p:txBody>
      </p:sp>
      <p:sp>
        <p:nvSpPr>
          <p:cNvPr id="7" name="Rectangle 6"/>
          <p:cNvSpPr/>
          <p:nvPr/>
        </p:nvSpPr>
        <p:spPr>
          <a:xfrm>
            <a:off x="1371600" y="5410200"/>
            <a:ext cx="2143125" cy="1384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dirty="0"/>
              <a:t>Human Factors: </a:t>
            </a:r>
          </a:p>
          <a:p>
            <a:pPr>
              <a:defRPr/>
            </a:pPr>
            <a:r>
              <a:rPr lang="en-US" sz="1600" b="0" dirty="0"/>
              <a:t>Thermal comfort</a:t>
            </a:r>
          </a:p>
          <a:p>
            <a:pPr>
              <a:defRPr/>
            </a:pPr>
            <a:r>
              <a:rPr lang="en-US" sz="1600" b="0" dirty="0"/>
              <a:t>Visual comfort</a:t>
            </a:r>
          </a:p>
          <a:p>
            <a:pPr>
              <a:defRPr/>
            </a:pPr>
            <a:r>
              <a:rPr lang="en-US" sz="1600" b="0" dirty="0"/>
              <a:t>Satisfaction</a:t>
            </a:r>
          </a:p>
          <a:p>
            <a:pPr>
              <a:defRPr/>
            </a:pPr>
            <a:r>
              <a:rPr lang="en-US" sz="1600" b="0" dirty="0"/>
              <a:t>Performance</a:t>
            </a:r>
          </a:p>
        </p:txBody>
      </p:sp>
      <p:sp>
        <p:nvSpPr>
          <p:cNvPr id="8" name="Rectangle 7"/>
          <p:cNvSpPr/>
          <p:nvPr/>
        </p:nvSpPr>
        <p:spPr>
          <a:xfrm>
            <a:off x="3686175" y="5181600"/>
            <a:ext cx="2143125" cy="16319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dirty="0"/>
              <a:t>Business Case</a:t>
            </a:r>
          </a:p>
          <a:p>
            <a:pPr>
              <a:defRPr/>
            </a:pPr>
            <a:r>
              <a:rPr lang="en-US" sz="1600" b="0" dirty="0"/>
              <a:t>Manufacturing</a:t>
            </a:r>
          </a:p>
          <a:p>
            <a:pPr>
              <a:defRPr/>
            </a:pPr>
            <a:r>
              <a:rPr lang="en-US" sz="1600" b="0" dirty="0"/>
              <a:t>Installation</a:t>
            </a:r>
          </a:p>
          <a:p>
            <a:pPr>
              <a:defRPr/>
            </a:pPr>
            <a:r>
              <a:rPr lang="en-US" sz="1600" b="0" dirty="0"/>
              <a:t>Commissioning</a:t>
            </a:r>
          </a:p>
          <a:p>
            <a:pPr>
              <a:defRPr/>
            </a:pPr>
            <a:r>
              <a:rPr lang="en-US" sz="1600" b="0" dirty="0"/>
              <a:t>Reliability</a:t>
            </a:r>
          </a:p>
          <a:p>
            <a:pPr>
              <a:defRPr/>
            </a:pPr>
            <a:r>
              <a:rPr lang="en-US" sz="1600" b="0" dirty="0"/>
              <a:t>Cost</a:t>
            </a:r>
          </a:p>
        </p:txBody>
      </p:sp>
      <p:sp>
        <p:nvSpPr>
          <p:cNvPr id="9" name="Text Box 5"/>
          <p:cNvSpPr txBox="1">
            <a:spLocks noChangeArrowheads="1"/>
          </p:cNvSpPr>
          <p:nvPr/>
        </p:nvSpPr>
        <p:spPr bwMode="auto">
          <a:xfrm>
            <a:off x="2228850" y="685800"/>
            <a:ext cx="4972050" cy="18510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lnSpc>
                <a:spcPct val="90000"/>
              </a:lnSpc>
              <a:spcBef>
                <a:spcPct val="30000"/>
              </a:spcBef>
              <a:buSzPct val="100000"/>
              <a:defRPr/>
            </a:pPr>
            <a:r>
              <a:rPr lang="en-US" sz="2000" dirty="0"/>
              <a:t>Program Goals:</a:t>
            </a:r>
          </a:p>
          <a:p>
            <a:pPr>
              <a:lnSpc>
                <a:spcPct val="90000"/>
              </a:lnSpc>
              <a:spcBef>
                <a:spcPct val="30000"/>
              </a:spcBef>
              <a:buSzPct val="100000"/>
              <a:defRPr/>
            </a:pPr>
            <a:r>
              <a:rPr lang="en-US" sz="1600" b="0" dirty="0"/>
              <a:t>Net Zero Energy Balance for New and Retrofit</a:t>
            </a:r>
          </a:p>
          <a:p>
            <a:pPr>
              <a:lnSpc>
                <a:spcPct val="90000"/>
              </a:lnSpc>
              <a:spcBef>
                <a:spcPct val="30000"/>
              </a:spcBef>
              <a:buSzPct val="100000"/>
              <a:defRPr/>
            </a:pPr>
            <a:r>
              <a:rPr lang="en-US" sz="1600" b="0" dirty="0"/>
              <a:t>Enhanced View and Thermal Comfort</a:t>
            </a:r>
          </a:p>
          <a:p>
            <a:pPr>
              <a:lnSpc>
                <a:spcPct val="90000"/>
              </a:lnSpc>
              <a:spcBef>
                <a:spcPct val="30000"/>
              </a:spcBef>
              <a:buSzPct val="100000"/>
              <a:defRPr/>
            </a:pPr>
            <a:r>
              <a:rPr lang="en-US" sz="1600" b="0" dirty="0"/>
              <a:t>Reliable, cost effective operations</a:t>
            </a:r>
          </a:p>
          <a:p>
            <a:pPr>
              <a:lnSpc>
                <a:spcPct val="90000"/>
              </a:lnSpc>
              <a:spcBef>
                <a:spcPct val="30000"/>
              </a:spcBef>
              <a:buSzPct val="100000"/>
              <a:defRPr/>
            </a:pPr>
            <a:r>
              <a:rPr lang="en-US" sz="1600" b="0" dirty="0"/>
              <a:t>Tools to design, optimize, specify, control</a:t>
            </a:r>
          </a:p>
          <a:p>
            <a:pPr>
              <a:lnSpc>
                <a:spcPct val="90000"/>
              </a:lnSpc>
              <a:spcBef>
                <a:spcPct val="30000"/>
              </a:spcBef>
              <a:buSzPct val="100000"/>
              <a:defRPr/>
            </a:pPr>
            <a:r>
              <a:rPr lang="en-US" sz="1600" b="0" dirty="0"/>
              <a:t>Adoption/diffusion throughout industry</a:t>
            </a:r>
          </a:p>
        </p:txBody>
      </p:sp>
      <p:sp>
        <p:nvSpPr>
          <p:cNvPr id="11" name="Rectangle 10"/>
          <p:cNvSpPr/>
          <p:nvPr/>
        </p:nvSpPr>
        <p:spPr>
          <a:xfrm>
            <a:off x="7372350" y="609600"/>
            <a:ext cx="2743200" cy="11382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dirty="0"/>
              <a:t>Application:</a:t>
            </a:r>
          </a:p>
          <a:p>
            <a:pPr>
              <a:defRPr/>
            </a:pPr>
            <a:r>
              <a:rPr lang="en-US" sz="1600" b="0" dirty="0"/>
              <a:t>All climates</a:t>
            </a:r>
          </a:p>
          <a:p>
            <a:pPr>
              <a:defRPr/>
            </a:pPr>
            <a:r>
              <a:rPr lang="en-US" sz="1600" b="0" dirty="0"/>
              <a:t>All Building types</a:t>
            </a:r>
          </a:p>
          <a:p>
            <a:pPr>
              <a:defRPr/>
            </a:pPr>
            <a:r>
              <a:rPr lang="en-US" sz="1600" b="0" dirty="0"/>
              <a:t>New-Replacement-Retrofit</a:t>
            </a:r>
          </a:p>
        </p:txBody>
      </p:sp>
      <p:sp>
        <p:nvSpPr>
          <p:cNvPr id="12" name="Rectangle 11"/>
          <p:cNvSpPr/>
          <p:nvPr/>
        </p:nvSpPr>
        <p:spPr>
          <a:xfrm>
            <a:off x="6000750" y="5397500"/>
            <a:ext cx="1885950" cy="13541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1800" dirty="0"/>
              <a:t>Decision Tools</a:t>
            </a:r>
          </a:p>
          <a:p>
            <a:pPr>
              <a:defRPr/>
            </a:pPr>
            <a:r>
              <a:rPr lang="en-US" sz="1600" b="0" dirty="0"/>
              <a:t>Books, Guides</a:t>
            </a:r>
          </a:p>
          <a:p>
            <a:pPr>
              <a:defRPr/>
            </a:pPr>
            <a:r>
              <a:rPr lang="en-US" sz="1600" b="0" dirty="0"/>
              <a:t>Websites</a:t>
            </a:r>
          </a:p>
          <a:p>
            <a:pPr>
              <a:defRPr/>
            </a:pPr>
            <a:r>
              <a:rPr lang="en-US" sz="1600" b="0" dirty="0"/>
              <a:t>Simulation Tools</a:t>
            </a:r>
          </a:p>
          <a:p>
            <a:pPr>
              <a:defRPr/>
            </a:pPr>
            <a:r>
              <a:rPr lang="en-US" sz="1600" b="0" dirty="0" err="1"/>
              <a:t>Testbeds</a:t>
            </a:r>
            <a:endParaRPr lang="en-US" sz="1600" b="0" dirty="0"/>
          </a:p>
        </p:txBody>
      </p:sp>
      <p:sp>
        <p:nvSpPr>
          <p:cNvPr id="13" name="Rectangle 12"/>
          <p:cNvSpPr/>
          <p:nvPr/>
        </p:nvSpPr>
        <p:spPr>
          <a:xfrm>
            <a:off x="8058150" y="4419600"/>
            <a:ext cx="2143125" cy="23701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dirty="0"/>
              <a:t>Partners</a:t>
            </a:r>
          </a:p>
          <a:p>
            <a:pPr>
              <a:defRPr/>
            </a:pPr>
            <a:r>
              <a:rPr lang="en-US" sz="1600" b="0" dirty="0"/>
              <a:t>Manufacturers</a:t>
            </a:r>
          </a:p>
          <a:p>
            <a:pPr>
              <a:defRPr/>
            </a:pPr>
            <a:r>
              <a:rPr lang="en-US" sz="1600" b="0" dirty="0"/>
              <a:t>Owners</a:t>
            </a:r>
          </a:p>
          <a:p>
            <a:pPr>
              <a:defRPr/>
            </a:pPr>
            <a:r>
              <a:rPr lang="en-US" sz="1600" b="0" dirty="0"/>
              <a:t>Architects</a:t>
            </a:r>
          </a:p>
          <a:p>
            <a:pPr>
              <a:defRPr/>
            </a:pPr>
            <a:r>
              <a:rPr lang="en-US" sz="1600" b="0" dirty="0"/>
              <a:t>Engineers</a:t>
            </a:r>
          </a:p>
          <a:p>
            <a:pPr>
              <a:defRPr/>
            </a:pPr>
            <a:r>
              <a:rPr lang="en-US" sz="1600" b="0" dirty="0" err="1"/>
              <a:t>Specifiers</a:t>
            </a:r>
            <a:endParaRPr lang="en-US" sz="1600" b="0" dirty="0"/>
          </a:p>
          <a:p>
            <a:pPr>
              <a:defRPr/>
            </a:pPr>
            <a:r>
              <a:rPr lang="en-US" sz="1600" b="0" dirty="0"/>
              <a:t>Code officials</a:t>
            </a:r>
          </a:p>
          <a:p>
            <a:pPr>
              <a:defRPr/>
            </a:pPr>
            <a:r>
              <a:rPr lang="en-US" sz="1600" b="0" dirty="0"/>
              <a:t>Contractors</a:t>
            </a:r>
          </a:p>
          <a:p>
            <a:pPr>
              <a:defRPr/>
            </a:pPr>
            <a:r>
              <a:rPr lang="en-US" sz="1600" b="0" dirty="0"/>
              <a:t>Utilities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descr="Screen shot 2011-10-26 at 12.50.01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 y="0"/>
            <a:ext cx="5068957" cy="6858000"/>
          </a:xfrm>
          <a:prstGeom prst="rect">
            <a:avLst/>
          </a:prstGeom>
        </p:spPr>
      </p:pic>
      <p:pic>
        <p:nvPicPr>
          <p:cNvPr id="9" name="Picture 8" descr="Screen shot 2011-10-26 at 12.46.58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3500" y="152400"/>
            <a:ext cx="5061782" cy="6553200"/>
          </a:xfrm>
          <a:prstGeom prst="rect">
            <a:avLst/>
          </a:prstGeom>
        </p:spPr>
      </p:pic>
    </p:spTree>
    <p:extLst>
      <p:ext uri="{BB962C8B-B14F-4D97-AF65-F5344CB8AC3E}">
        <p14:creationId xmlns:p14="http://schemas.microsoft.com/office/powerpoint/2010/main" val="8301700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24 at 11.44.16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72623"/>
            <a:ext cx="10287000" cy="6285377"/>
          </a:xfrm>
          <a:prstGeom prst="rect">
            <a:avLst/>
          </a:prstGeom>
        </p:spPr>
      </p:pic>
      <p:sp>
        <p:nvSpPr>
          <p:cNvPr id="5" name="Title 1"/>
          <p:cNvSpPr>
            <a:spLocks noGrp="1"/>
          </p:cNvSpPr>
          <p:nvPr>
            <p:ph type="title"/>
          </p:nvPr>
        </p:nvSpPr>
        <p:spPr>
          <a:xfrm>
            <a:off x="1536700" y="177800"/>
            <a:ext cx="7162800" cy="1143000"/>
          </a:xfrm>
        </p:spPr>
        <p:txBody>
          <a:bodyPr/>
          <a:lstStyle/>
          <a:p>
            <a:r>
              <a:rPr lang="en-US" dirty="0" smtClean="0"/>
              <a:t>Joint Papers- Future Directions</a:t>
            </a:r>
            <a:endParaRPr lang="en-US" dirty="0"/>
          </a:p>
        </p:txBody>
      </p:sp>
    </p:spTree>
    <p:extLst>
      <p:ext uri="{BB962C8B-B14F-4D97-AF65-F5344CB8AC3E}">
        <p14:creationId xmlns:p14="http://schemas.microsoft.com/office/powerpoint/2010/main" val="286341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0" y="0"/>
            <a:ext cx="10287000" cy="914400"/>
          </a:xfrm>
          <a:noFill/>
        </p:spPr>
        <p:txBody>
          <a:bodyPr/>
          <a:lstStyle/>
          <a:p>
            <a:r>
              <a:rPr lang="en-US" dirty="0">
                <a:ea typeface="ＭＳ Ｐゴシック" charset="-128"/>
                <a:cs typeface="ＭＳ Ｐゴシック" charset="-128"/>
              </a:rPr>
              <a:t>Integrated</a:t>
            </a:r>
            <a:r>
              <a:rPr lang="en-US" dirty="0" smtClean="0">
                <a:ea typeface="ＭＳ Ｐゴシック" charset="-128"/>
                <a:cs typeface="ＭＳ Ｐゴシック" charset="-128"/>
              </a:rPr>
              <a:t> Technology R</a:t>
            </a:r>
            <a:r>
              <a:rPr lang="en-US" dirty="0">
                <a:ea typeface="ＭＳ Ｐゴシック" charset="-128"/>
                <a:cs typeface="ＭＳ Ｐゴシック" charset="-128"/>
              </a:rPr>
              <a:t>&amp;D </a:t>
            </a:r>
            <a:r>
              <a:rPr lang="en-US" dirty="0" smtClean="0">
                <a:ea typeface="ＭＳ Ｐゴシック" charset="-128"/>
                <a:cs typeface="ＭＳ Ｐゴシック" charset="-128"/>
              </a:rPr>
              <a:t>Program</a:t>
            </a:r>
            <a:endParaRPr lang="en-US" dirty="0">
              <a:ea typeface="ＭＳ Ｐゴシック" charset="-128"/>
              <a:cs typeface="ＭＳ Ｐゴシック" charset="-128"/>
            </a:endParaRPr>
          </a:p>
        </p:txBody>
      </p:sp>
      <p:grpSp>
        <p:nvGrpSpPr>
          <p:cNvPr id="70660" name="Group 3"/>
          <p:cNvGrpSpPr>
            <a:grpSpLocks/>
          </p:cNvGrpSpPr>
          <p:nvPr/>
        </p:nvGrpSpPr>
        <p:grpSpPr bwMode="auto">
          <a:xfrm>
            <a:off x="257175" y="1524000"/>
            <a:ext cx="1457325" cy="2222500"/>
            <a:chOff x="1056" y="2054"/>
            <a:chExt cx="1201" cy="1808"/>
          </a:xfrm>
        </p:grpSpPr>
        <p:pic>
          <p:nvPicPr>
            <p:cNvPr id="70688" name="Picture 4" descr="Mg2Ni Alloy"/>
            <p:cNvPicPr>
              <a:picLocks noChangeAspect="1" noChangeArrowheads="1"/>
            </p:cNvPicPr>
            <p:nvPr/>
          </p:nvPicPr>
          <p:blipFill>
            <a:blip r:embed="rId4" cstate="email">
              <a:extLst>
                <a:ext uri="{28A0092B-C50C-407E-A947-70E740481C1C}">
                  <a14:useLocalDpi xmlns:a14="http://schemas.microsoft.com/office/drawing/2010/main"/>
                </a:ext>
              </a:extLst>
            </a:blip>
            <a:srcRect b="5714"/>
            <a:stretch>
              <a:fillRect/>
            </a:stretch>
          </p:blipFill>
          <p:spPr bwMode="auto">
            <a:xfrm>
              <a:off x="1056" y="2054"/>
              <a:ext cx="1201" cy="1584"/>
            </a:xfrm>
            <a:prstGeom prst="rect">
              <a:avLst/>
            </a:prstGeom>
            <a:noFill/>
            <a:ln w="9525">
              <a:noFill/>
              <a:miter lim="800000"/>
              <a:headEnd/>
              <a:tailEnd/>
            </a:ln>
          </p:spPr>
        </p:pic>
        <p:sp>
          <p:nvSpPr>
            <p:cNvPr id="70689" name="Text Box 5"/>
            <p:cNvSpPr txBox="1">
              <a:spLocks noChangeArrowheads="1"/>
            </p:cNvSpPr>
            <p:nvPr/>
          </p:nvSpPr>
          <p:spPr bwMode="auto">
            <a:xfrm>
              <a:off x="1200" y="3588"/>
              <a:ext cx="816" cy="274"/>
            </a:xfrm>
            <a:prstGeom prst="rect">
              <a:avLst/>
            </a:prstGeom>
            <a:noFill/>
            <a:ln w="19050">
              <a:noFill/>
              <a:miter lim="800000"/>
              <a:headEnd/>
              <a:tailEnd/>
            </a:ln>
          </p:spPr>
          <p:txBody>
            <a:bodyPr>
              <a:prstTxWarp prst="textNoShape">
                <a:avLst/>
              </a:prstTxWarp>
              <a:spAutoFit/>
            </a:bodyPr>
            <a:lstStyle/>
            <a:p>
              <a:pPr algn="ctr" eaLnBrk="1" hangingPunct="1">
                <a:spcBef>
                  <a:spcPct val="50000"/>
                </a:spcBef>
              </a:pPr>
              <a:r>
                <a:rPr lang="en-US" sz="1600" b="0" i="0">
                  <a:latin typeface="Arial" charset="0"/>
                </a:rPr>
                <a:t>Mg</a:t>
              </a:r>
              <a:r>
                <a:rPr lang="en-US" sz="1600" b="0" i="0" baseline="-25000">
                  <a:latin typeface="Arial" charset="0"/>
                </a:rPr>
                <a:t>2</a:t>
              </a:r>
              <a:r>
                <a:rPr lang="en-US" sz="1600" b="0" i="0">
                  <a:latin typeface="Arial" charset="0"/>
                </a:rPr>
                <a:t>Ni</a:t>
              </a:r>
              <a:endParaRPr lang="en-US" sz="2000" b="0" i="0">
                <a:latin typeface="Arial" charset="0"/>
              </a:endParaRPr>
            </a:p>
          </p:txBody>
        </p:sp>
      </p:grpSp>
      <p:pic>
        <p:nvPicPr>
          <p:cNvPr id="70661" name="Picture 6" descr="TMSM Spectr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57475" y="1341438"/>
            <a:ext cx="2185988" cy="1477962"/>
          </a:xfrm>
          <a:prstGeom prst="rect">
            <a:avLst/>
          </a:prstGeom>
          <a:noFill/>
          <a:ln w="9525">
            <a:noFill/>
            <a:miter lim="800000"/>
            <a:headEnd/>
            <a:tailEnd/>
          </a:ln>
        </p:spPr>
      </p:pic>
      <p:pic>
        <p:nvPicPr>
          <p:cNvPr id="70662" name="Picture 7" descr="reflectingWindo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1341438"/>
            <a:ext cx="2606675" cy="1838325"/>
          </a:xfrm>
          <a:prstGeom prst="rect">
            <a:avLst/>
          </a:prstGeom>
          <a:noFill/>
          <a:ln w="9525">
            <a:noFill/>
            <a:miter lim="800000"/>
            <a:headEnd/>
            <a:tailEnd/>
          </a:ln>
        </p:spPr>
      </p:pic>
      <p:pic>
        <p:nvPicPr>
          <p:cNvPr id="70663" name="Picture 8"/>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8388" y="4038600"/>
            <a:ext cx="1433512" cy="2362200"/>
          </a:xfrm>
          <a:prstGeom prst="rect">
            <a:avLst/>
          </a:prstGeom>
          <a:noFill/>
          <a:ln w="12700">
            <a:noFill/>
            <a:miter lim="800000"/>
            <a:headEnd/>
            <a:tailEnd/>
          </a:ln>
        </p:spPr>
      </p:pic>
      <p:pic>
        <p:nvPicPr>
          <p:cNvPr id="70664"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72425" y="3203575"/>
            <a:ext cx="2314575" cy="1736725"/>
          </a:xfrm>
          <a:prstGeom prst="rect">
            <a:avLst/>
          </a:prstGeom>
          <a:noFill/>
          <a:ln w="9525">
            <a:noFill/>
            <a:miter lim="800000"/>
            <a:headEnd/>
            <a:tailEnd/>
          </a:ln>
        </p:spPr>
      </p:pic>
      <p:grpSp>
        <p:nvGrpSpPr>
          <p:cNvPr id="70665" name="Group 10"/>
          <p:cNvGrpSpPr>
            <a:grpSpLocks/>
          </p:cNvGrpSpPr>
          <p:nvPr/>
        </p:nvGrpSpPr>
        <p:grpSpPr bwMode="auto">
          <a:xfrm>
            <a:off x="7800975" y="4953000"/>
            <a:ext cx="2486025" cy="1416050"/>
            <a:chOff x="1584" y="13871"/>
            <a:chExt cx="5088" cy="2305"/>
          </a:xfrm>
        </p:grpSpPr>
        <p:pic>
          <p:nvPicPr>
            <p:cNvPr id="70686" name="Picture 11" descr="Oakland Office window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84" y="13875"/>
              <a:ext cx="2544" cy="2301"/>
            </a:xfrm>
            <a:prstGeom prst="rect">
              <a:avLst/>
            </a:prstGeom>
            <a:noFill/>
            <a:ln w="9525">
              <a:noFill/>
              <a:miter lim="800000"/>
              <a:headEnd/>
              <a:tailEnd/>
            </a:ln>
          </p:spPr>
        </p:pic>
        <p:pic>
          <p:nvPicPr>
            <p:cNvPr id="70687" name="Picture 12" descr="Oakland Office window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84" y="13871"/>
              <a:ext cx="2488" cy="2305"/>
            </a:xfrm>
            <a:prstGeom prst="rect">
              <a:avLst/>
            </a:prstGeom>
            <a:noFill/>
            <a:ln w="9525">
              <a:noFill/>
              <a:miter lim="800000"/>
              <a:headEnd/>
              <a:tailEnd/>
            </a:ln>
          </p:spPr>
        </p:pic>
      </p:grpSp>
      <p:sp>
        <p:nvSpPr>
          <p:cNvPr id="70666" name="Text Box 13"/>
          <p:cNvSpPr txBox="1">
            <a:spLocks noChangeArrowheads="1"/>
          </p:cNvSpPr>
          <p:nvPr/>
        </p:nvSpPr>
        <p:spPr bwMode="auto">
          <a:xfrm>
            <a:off x="320675" y="3810000"/>
            <a:ext cx="1257300" cy="581025"/>
          </a:xfrm>
          <a:prstGeom prst="rect">
            <a:avLst/>
          </a:prstGeom>
          <a:noFill/>
          <a:ln w="12700">
            <a:noFill/>
            <a:miter lim="800000"/>
            <a:headEnd/>
            <a:tailEnd/>
          </a:ln>
        </p:spPr>
        <p:txBody>
          <a:bodyPr wrap="none">
            <a:prstTxWarp prst="textNoShape">
              <a:avLst/>
            </a:prstTxWarp>
            <a:spAutoFit/>
          </a:bodyPr>
          <a:lstStyle/>
          <a:p>
            <a:pPr algn="ctr"/>
            <a:r>
              <a:rPr lang="en-US" sz="1600" i="0">
                <a:latin typeface="Arial" charset="0"/>
              </a:rPr>
              <a:t>Invent New</a:t>
            </a:r>
          </a:p>
          <a:p>
            <a:pPr algn="ctr"/>
            <a:r>
              <a:rPr lang="en-US" sz="1600" i="0">
                <a:latin typeface="Arial" charset="0"/>
              </a:rPr>
              <a:t>Materials</a:t>
            </a:r>
            <a:endParaRPr lang="en-US" sz="1800" i="0">
              <a:latin typeface="Arial" charset="0"/>
            </a:endParaRPr>
          </a:p>
        </p:txBody>
      </p:sp>
      <p:sp>
        <p:nvSpPr>
          <p:cNvPr id="70667" name="Text Box 14"/>
          <p:cNvSpPr txBox="1">
            <a:spLocks noChangeArrowheads="1"/>
          </p:cNvSpPr>
          <p:nvPr/>
        </p:nvSpPr>
        <p:spPr bwMode="auto">
          <a:xfrm>
            <a:off x="3060700" y="2743200"/>
            <a:ext cx="1427163" cy="825500"/>
          </a:xfrm>
          <a:prstGeom prst="rect">
            <a:avLst/>
          </a:prstGeom>
          <a:noFill/>
          <a:ln w="12700">
            <a:noFill/>
            <a:miter lim="800000"/>
            <a:headEnd/>
            <a:tailEnd/>
          </a:ln>
        </p:spPr>
        <p:txBody>
          <a:bodyPr wrap="none">
            <a:prstTxWarp prst="textNoShape">
              <a:avLst/>
            </a:prstTxWarp>
            <a:spAutoFit/>
          </a:bodyPr>
          <a:lstStyle/>
          <a:p>
            <a:pPr algn="ctr"/>
            <a:r>
              <a:rPr lang="en-US" sz="1600" i="0">
                <a:latin typeface="Arial" charset="0"/>
              </a:rPr>
              <a:t>Characterize</a:t>
            </a:r>
          </a:p>
          <a:p>
            <a:pPr algn="ctr"/>
            <a:r>
              <a:rPr lang="en-US" sz="1600" i="0">
                <a:latin typeface="Arial" charset="0"/>
              </a:rPr>
              <a:t>Coating</a:t>
            </a:r>
          </a:p>
          <a:p>
            <a:pPr algn="ctr"/>
            <a:r>
              <a:rPr lang="en-US" sz="1600" i="0">
                <a:latin typeface="Arial" charset="0"/>
              </a:rPr>
              <a:t>Performance</a:t>
            </a:r>
          </a:p>
        </p:txBody>
      </p:sp>
      <p:sp>
        <p:nvSpPr>
          <p:cNvPr id="70668" name="Text Box 15"/>
          <p:cNvSpPr txBox="1">
            <a:spLocks noChangeArrowheads="1"/>
          </p:cNvSpPr>
          <p:nvPr/>
        </p:nvSpPr>
        <p:spPr bwMode="auto">
          <a:xfrm>
            <a:off x="400050" y="5181600"/>
            <a:ext cx="1639888" cy="1069975"/>
          </a:xfrm>
          <a:prstGeom prst="rect">
            <a:avLst/>
          </a:prstGeom>
          <a:noFill/>
          <a:ln w="12700">
            <a:noFill/>
            <a:miter lim="800000"/>
            <a:headEnd/>
            <a:tailEnd/>
          </a:ln>
        </p:spPr>
        <p:txBody>
          <a:bodyPr wrap="none">
            <a:prstTxWarp prst="textNoShape">
              <a:avLst/>
            </a:prstTxWarp>
            <a:spAutoFit/>
          </a:bodyPr>
          <a:lstStyle/>
          <a:p>
            <a:pPr algn="ctr"/>
            <a:r>
              <a:rPr lang="en-US" sz="1600" i="0">
                <a:latin typeface="Arial" charset="0"/>
              </a:rPr>
              <a:t>Invent</a:t>
            </a:r>
          </a:p>
          <a:p>
            <a:pPr algn="ctr"/>
            <a:r>
              <a:rPr lang="en-US" sz="1600" i="0">
                <a:latin typeface="Arial" charset="0"/>
              </a:rPr>
              <a:t>Innovative</a:t>
            </a:r>
          </a:p>
          <a:p>
            <a:pPr algn="ctr"/>
            <a:r>
              <a:rPr lang="en-US" sz="1600" i="0">
                <a:latin typeface="Arial" charset="0"/>
              </a:rPr>
              <a:t>Manufacturing </a:t>
            </a:r>
          </a:p>
          <a:p>
            <a:pPr algn="ctr"/>
            <a:r>
              <a:rPr lang="en-US" sz="1600" i="0">
                <a:latin typeface="Arial" charset="0"/>
              </a:rPr>
              <a:t>Process</a:t>
            </a:r>
            <a:endParaRPr lang="en-US" sz="1800" i="0">
              <a:latin typeface="Arial" charset="0"/>
            </a:endParaRPr>
          </a:p>
        </p:txBody>
      </p:sp>
      <p:sp>
        <p:nvSpPr>
          <p:cNvPr id="70669" name="Text Box 16"/>
          <p:cNvSpPr txBox="1">
            <a:spLocks noChangeArrowheads="1"/>
          </p:cNvSpPr>
          <p:nvPr/>
        </p:nvSpPr>
        <p:spPr bwMode="auto">
          <a:xfrm>
            <a:off x="6238875" y="5486400"/>
            <a:ext cx="1390650" cy="835025"/>
          </a:xfrm>
          <a:prstGeom prst="rect">
            <a:avLst/>
          </a:prstGeom>
          <a:noFill/>
          <a:ln w="12700">
            <a:noFill/>
            <a:miter lim="800000"/>
            <a:headEnd/>
            <a:tailEnd/>
          </a:ln>
        </p:spPr>
        <p:txBody>
          <a:bodyPr wrap="none">
            <a:prstTxWarp prst="textNoShape">
              <a:avLst/>
            </a:prstTxWarp>
            <a:spAutoFit/>
          </a:bodyPr>
          <a:lstStyle/>
          <a:p>
            <a:pPr algn="ctr">
              <a:lnSpc>
                <a:spcPct val="90000"/>
              </a:lnSpc>
            </a:pPr>
            <a:r>
              <a:rPr lang="en-US" sz="1800" i="0">
                <a:latin typeface="Arial" charset="0"/>
              </a:rPr>
              <a:t>Invent/Test</a:t>
            </a:r>
          </a:p>
          <a:p>
            <a:pPr algn="ctr">
              <a:lnSpc>
                <a:spcPct val="90000"/>
              </a:lnSpc>
            </a:pPr>
            <a:r>
              <a:rPr lang="en-US" sz="1800" i="0">
                <a:latin typeface="Arial" charset="0"/>
              </a:rPr>
              <a:t>Integrated</a:t>
            </a:r>
          </a:p>
          <a:p>
            <a:pPr algn="ctr">
              <a:lnSpc>
                <a:spcPct val="90000"/>
              </a:lnSpc>
            </a:pPr>
            <a:r>
              <a:rPr lang="en-US" sz="1800" i="0">
                <a:latin typeface="Arial" charset="0"/>
              </a:rPr>
              <a:t>Systems</a:t>
            </a:r>
          </a:p>
        </p:txBody>
      </p:sp>
      <p:sp>
        <p:nvSpPr>
          <p:cNvPr id="70670" name="Text Box 17"/>
          <p:cNvSpPr txBox="1">
            <a:spLocks noChangeArrowheads="1"/>
          </p:cNvSpPr>
          <p:nvPr/>
        </p:nvSpPr>
        <p:spPr bwMode="auto">
          <a:xfrm>
            <a:off x="6053138" y="2133600"/>
            <a:ext cx="1166812" cy="825500"/>
          </a:xfrm>
          <a:prstGeom prst="rect">
            <a:avLst/>
          </a:prstGeom>
          <a:noFill/>
          <a:ln w="12700">
            <a:noFill/>
            <a:miter lim="800000"/>
            <a:headEnd/>
            <a:tailEnd/>
          </a:ln>
        </p:spPr>
        <p:txBody>
          <a:bodyPr wrap="none">
            <a:prstTxWarp prst="textNoShape">
              <a:avLst/>
            </a:prstTxWarp>
            <a:spAutoFit/>
          </a:bodyPr>
          <a:lstStyle/>
          <a:p>
            <a:pPr algn="ctr"/>
            <a:r>
              <a:rPr lang="en-US" sz="1600" i="0">
                <a:latin typeface="Arial" charset="0"/>
              </a:rPr>
              <a:t>Invent</a:t>
            </a:r>
          </a:p>
          <a:p>
            <a:pPr algn="ctr"/>
            <a:r>
              <a:rPr lang="en-US" sz="1600" i="0">
                <a:latin typeface="Arial" charset="0"/>
              </a:rPr>
              <a:t>Integrated</a:t>
            </a:r>
          </a:p>
          <a:p>
            <a:pPr algn="ctr"/>
            <a:r>
              <a:rPr lang="en-US" sz="1600" i="0">
                <a:latin typeface="Arial" charset="0"/>
              </a:rPr>
              <a:t>Window</a:t>
            </a:r>
          </a:p>
        </p:txBody>
      </p:sp>
      <p:sp>
        <p:nvSpPr>
          <p:cNvPr id="70671" name="Text Box 18"/>
          <p:cNvSpPr txBox="1">
            <a:spLocks noChangeArrowheads="1"/>
          </p:cNvSpPr>
          <p:nvPr/>
        </p:nvSpPr>
        <p:spPr bwMode="auto">
          <a:xfrm>
            <a:off x="6858000" y="3813175"/>
            <a:ext cx="1009650" cy="835025"/>
          </a:xfrm>
          <a:prstGeom prst="rect">
            <a:avLst/>
          </a:prstGeom>
          <a:noFill/>
          <a:ln w="12700">
            <a:noFill/>
            <a:miter lim="800000"/>
            <a:headEnd/>
            <a:tailEnd/>
          </a:ln>
        </p:spPr>
        <p:txBody>
          <a:bodyPr wrap="none">
            <a:prstTxWarp prst="textNoShape">
              <a:avLst/>
            </a:prstTxWarp>
            <a:spAutoFit/>
          </a:bodyPr>
          <a:lstStyle/>
          <a:p>
            <a:pPr>
              <a:lnSpc>
                <a:spcPct val="90000"/>
              </a:lnSpc>
            </a:pPr>
            <a:r>
              <a:rPr lang="en-US" sz="1800" i="0">
                <a:latin typeface="Arial" charset="0"/>
              </a:rPr>
              <a:t>Assess</a:t>
            </a:r>
          </a:p>
          <a:p>
            <a:pPr>
              <a:lnSpc>
                <a:spcPct val="90000"/>
              </a:lnSpc>
            </a:pPr>
            <a:r>
              <a:rPr lang="en-US" sz="1800" i="0">
                <a:latin typeface="Arial" charset="0"/>
              </a:rPr>
              <a:t>Human</a:t>
            </a:r>
          </a:p>
          <a:p>
            <a:pPr>
              <a:lnSpc>
                <a:spcPct val="90000"/>
              </a:lnSpc>
            </a:pPr>
            <a:r>
              <a:rPr lang="en-US" sz="1800" i="0">
                <a:latin typeface="Arial" charset="0"/>
              </a:rPr>
              <a:t>Factors</a:t>
            </a:r>
          </a:p>
        </p:txBody>
      </p:sp>
      <p:pic>
        <p:nvPicPr>
          <p:cNvPr id="70672" name="Picture 19" descr="DSCN2670-Thib5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15325" y="1631950"/>
            <a:ext cx="1971675" cy="1558925"/>
          </a:xfrm>
          <a:prstGeom prst="rect">
            <a:avLst/>
          </a:prstGeom>
          <a:noFill/>
          <a:ln w="9525">
            <a:noFill/>
            <a:miter lim="800000"/>
            <a:headEnd/>
            <a:tailEnd/>
          </a:ln>
        </p:spPr>
      </p:pic>
      <p:sp>
        <p:nvSpPr>
          <p:cNvPr id="70673" name="Line 20"/>
          <p:cNvSpPr>
            <a:spLocks noChangeShapeType="1"/>
          </p:cNvSpPr>
          <p:nvPr/>
        </p:nvSpPr>
        <p:spPr bwMode="auto">
          <a:xfrm flipV="1">
            <a:off x="6600825" y="2971800"/>
            <a:ext cx="685800" cy="25082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70674" name="Line 21"/>
          <p:cNvSpPr>
            <a:spLocks noChangeShapeType="1"/>
          </p:cNvSpPr>
          <p:nvPr/>
        </p:nvSpPr>
        <p:spPr bwMode="auto">
          <a:xfrm flipV="1">
            <a:off x="4114800" y="2590800"/>
            <a:ext cx="1971675" cy="1752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70675" name="Line 22"/>
          <p:cNvSpPr>
            <a:spLocks noChangeShapeType="1"/>
          </p:cNvSpPr>
          <p:nvPr/>
        </p:nvSpPr>
        <p:spPr bwMode="auto">
          <a:xfrm flipV="1">
            <a:off x="5086350" y="1828800"/>
            <a:ext cx="142875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70676" name="Line 23"/>
          <p:cNvSpPr>
            <a:spLocks noChangeShapeType="1"/>
          </p:cNvSpPr>
          <p:nvPr/>
        </p:nvSpPr>
        <p:spPr bwMode="auto">
          <a:xfrm>
            <a:off x="1552575" y="3413125"/>
            <a:ext cx="676275" cy="5492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70677" name="Line 24"/>
          <p:cNvSpPr>
            <a:spLocks noChangeShapeType="1"/>
          </p:cNvSpPr>
          <p:nvPr/>
        </p:nvSpPr>
        <p:spPr bwMode="auto">
          <a:xfrm flipH="1" flipV="1">
            <a:off x="1714500" y="2895600"/>
            <a:ext cx="3519488" cy="25717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70678" name="Line 25"/>
          <p:cNvSpPr>
            <a:spLocks noChangeShapeType="1"/>
          </p:cNvSpPr>
          <p:nvPr/>
        </p:nvSpPr>
        <p:spPr bwMode="auto">
          <a:xfrm flipH="1" flipV="1">
            <a:off x="4972050" y="2362200"/>
            <a:ext cx="1885950" cy="1676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70658" name="Object 2"/>
          <p:cNvGraphicFramePr>
            <a:graphicFrameLocks/>
          </p:cNvGraphicFramePr>
          <p:nvPr/>
        </p:nvGraphicFramePr>
        <p:xfrm>
          <a:off x="5033963" y="3749675"/>
          <a:ext cx="1052512" cy="881063"/>
        </p:xfrm>
        <a:graphic>
          <a:graphicData uri="http://schemas.openxmlformats.org/presentationml/2006/ole">
            <mc:AlternateContent xmlns:mc="http://schemas.openxmlformats.org/markup-compatibility/2006">
              <mc:Choice xmlns:v="urn:schemas-microsoft-com:vml" Requires="v">
                <p:oleObj spid="_x0000_s70700" name="Microsoft ClipArt Gallery" r:id="rId12" imgW="6146800" imgH="5118100" progId="">
                  <p:embed/>
                </p:oleObj>
              </mc:Choice>
              <mc:Fallback>
                <p:oleObj name="Microsoft ClipArt Gallery" r:id="rId12" imgW="6146800" imgH="5118100" progId="">
                  <p:embed/>
                  <p:pic>
                    <p:nvPicPr>
                      <p:cNvPr id="0"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3963" y="3749675"/>
                        <a:ext cx="1052512" cy="881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79" name="Text Box 27"/>
          <p:cNvSpPr txBox="1">
            <a:spLocks noChangeArrowheads="1"/>
          </p:cNvSpPr>
          <p:nvPr/>
        </p:nvSpPr>
        <p:spPr bwMode="auto">
          <a:xfrm>
            <a:off x="4886325" y="4648200"/>
            <a:ext cx="1060450" cy="587375"/>
          </a:xfrm>
          <a:prstGeom prst="rect">
            <a:avLst/>
          </a:prstGeom>
          <a:noFill/>
          <a:ln w="12700">
            <a:noFill/>
            <a:miter lim="800000"/>
            <a:headEnd/>
            <a:tailEnd/>
          </a:ln>
        </p:spPr>
        <p:txBody>
          <a:bodyPr wrap="none">
            <a:prstTxWarp prst="textNoShape">
              <a:avLst/>
            </a:prstTxWarp>
            <a:spAutoFit/>
          </a:bodyPr>
          <a:lstStyle/>
          <a:p>
            <a:pPr>
              <a:lnSpc>
                <a:spcPct val="90000"/>
              </a:lnSpc>
            </a:pPr>
            <a:r>
              <a:rPr lang="en-US" sz="1800" i="0">
                <a:latin typeface="Arial" charset="0"/>
              </a:rPr>
              <a:t>Assess</a:t>
            </a:r>
          </a:p>
          <a:p>
            <a:pPr>
              <a:lnSpc>
                <a:spcPct val="90000"/>
              </a:lnSpc>
            </a:pPr>
            <a:r>
              <a:rPr lang="en-US" sz="1800" i="0">
                <a:latin typeface="Arial" charset="0"/>
              </a:rPr>
              <a:t>Savings</a:t>
            </a:r>
          </a:p>
        </p:txBody>
      </p:sp>
      <p:sp>
        <p:nvSpPr>
          <p:cNvPr id="70680" name="Line 28"/>
          <p:cNvSpPr>
            <a:spLocks noChangeShapeType="1"/>
          </p:cNvSpPr>
          <p:nvPr/>
        </p:nvSpPr>
        <p:spPr bwMode="auto">
          <a:xfrm flipV="1">
            <a:off x="1890713" y="1928813"/>
            <a:ext cx="681037" cy="128587"/>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0681" name="Line 29"/>
          <p:cNvSpPr>
            <a:spLocks noChangeShapeType="1"/>
          </p:cNvSpPr>
          <p:nvPr/>
        </p:nvSpPr>
        <p:spPr bwMode="auto">
          <a:xfrm>
            <a:off x="6215063" y="4708525"/>
            <a:ext cx="1157287" cy="625475"/>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0682" name="Line 30"/>
          <p:cNvSpPr>
            <a:spLocks noChangeShapeType="1"/>
          </p:cNvSpPr>
          <p:nvPr/>
        </p:nvSpPr>
        <p:spPr bwMode="auto">
          <a:xfrm>
            <a:off x="1885950" y="2667000"/>
            <a:ext cx="2743200" cy="9906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0683" name="Line 31"/>
          <p:cNvSpPr>
            <a:spLocks noChangeShapeType="1"/>
          </p:cNvSpPr>
          <p:nvPr/>
        </p:nvSpPr>
        <p:spPr bwMode="auto">
          <a:xfrm flipV="1">
            <a:off x="4119563" y="4492625"/>
            <a:ext cx="681037" cy="384175"/>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0684" name="Line 32"/>
          <p:cNvSpPr>
            <a:spLocks noChangeShapeType="1"/>
          </p:cNvSpPr>
          <p:nvPr/>
        </p:nvSpPr>
        <p:spPr bwMode="auto">
          <a:xfrm flipV="1">
            <a:off x="5657850" y="2971800"/>
            <a:ext cx="942975" cy="741363"/>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0685" name="Line 33"/>
          <p:cNvSpPr>
            <a:spLocks noChangeShapeType="1"/>
          </p:cNvSpPr>
          <p:nvPr/>
        </p:nvSpPr>
        <p:spPr bwMode="auto">
          <a:xfrm flipV="1">
            <a:off x="6257925" y="3048000"/>
            <a:ext cx="1543050" cy="930275"/>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7175" y="76200"/>
            <a:ext cx="9525000" cy="685800"/>
          </a:xfrm>
        </p:spPr>
        <p:txBody>
          <a:bodyPr/>
          <a:lstStyle/>
          <a:p>
            <a:pPr algn="l"/>
            <a:r>
              <a:rPr lang="en-US" sz="3200" smtClean="0">
                <a:ea typeface="ＭＳ Ｐゴシック" charset="-128"/>
                <a:cs typeface="ＭＳ Ｐゴシック" charset="-128"/>
              </a:rPr>
              <a:t>Glazing/Shading/Daylighting</a:t>
            </a:r>
            <a:br>
              <a:rPr lang="en-US" sz="3200" smtClean="0">
                <a:ea typeface="ＭＳ Ｐゴシック" charset="-128"/>
                <a:cs typeface="ＭＳ Ｐゴシック" charset="-128"/>
              </a:rPr>
            </a:br>
            <a:r>
              <a:rPr lang="en-US" sz="3200" smtClean="0">
                <a:ea typeface="ＭＳ Ｐゴシック" charset="-128"/>
                <a:cs typeface="ＭＳ Ｐゴシック" charset="-128"/>
              </a:rPr>
              <a:t> Measurement and Validation</a:t>
            </a:r>
          </a:p>
        </p:txBody>
      </p:sp>
      <p:pic>
        <p:nvPicPr>
          <p:cNvPr id="15" name="Picture 14" descr="windows Eq.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 y="838200"/>
            <a:ext cx="9105900" cy="5845762"/>
          </a:xfrm>
          <a:prstGeom prst="rect">
            <a:avLst/>
          </a:prstGeom>
        </p:spPr>
      </p:pic>
      <p:pic>
        <p:nvPicPr>
          <p:cNvPr id="76812" name="Picture 16" descr="Screen shot 2011-02-10 at 1.27.03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6475" y="0"/>
            <a:ext cx="847725" cy="1174750"/>
          </a:xfrm>
          <a:prstGeom prst="rect">
            <a:avLst/>
          </a:prstGeom>
          <a:noFill/>
          <a:ln w="9525">
            <a:noFill/>
            <a:miter lim="800000"/>
            <a:headEnd/>
            <a:tailEnd/>
          </a:ln>
        </p:spPr>
      </p:pic>
      <p:sp>
        <p:nvSpPr>
          <p:cNvPr id="76803" name="Rectangle 3"/>
          <p:cNvSpPr>
            <a:spLocks noGrp="1" noChangeArrowheads="1"/>
          </p:cNvSpPr>
          <p:nvPr>
            <p:ph type="body" idx="1"/>
          </p:nvPr>
        </p:nvSpPr>
        <p:spPr>
          <a:xfrm>
            <a:off x="6991350" y="152400"/>
            <a:ext cx="3295650" cy="4114800"/>
          </a:xfrm>
        </p:spPr>
        <p:txBody>
          <a:bodyPr/>
          <a:lstStyle/>
          <a:p>
            <a:pPr>
              <a:lnSpc>
                <a:spcPct val="80000"/>
              </a:lnSpc>
            </a:pPr>
            <a:r>
              <a:rPr lang="en-US" sz="1200" b="1" dirty="0" smtClean="0">
                <a:ea typeface="ＭＳ Ｐゴシック" charset="-128"/>
                <a:cs typeface="ＭＳ Ｐゴシック" charset="-128"/>
              </a:rPr>
              <a:t>Façade/daylighting test facility</a:t>
            </a:r>
          </a:p>
          <a:p>
            <a:pPr>
              <a:lnSpc>
                <a:spcPct val="80000"/>
              </a:lnSpc>
            </a:pPr>
            <a:r>
              <a:rPr lang="en-US" sz="1200" b="1" dirty="0" smtClean="0">
                <a:ea typeface="ＭＳ Ｐゴシック" charset="-128"/>
                <a:cs typeface="ＭＳ Ｐゴシック" charset="-128"/>
              </a:rPr>
              <a:t>Integrated Systems </a:t>
            </a:r>
            <a:r>
              <a:rPr lang="en-US" sz="1200" b="1" dirty="0" err="1" smtClean="0">
                <a:ea typeface="ＭＳ Ｐゴシック" charset="-128"/>
                <a:cs typeface="ＭＳ Ｐゴシック" charset="-128"/>
              </a:rPr>
              <a:t>testbeds</a:t>
            </a:r>
            <a:endParaRPr lang="en-US" sz="1200" dirty="0" smtClean="0">
              <a:ea typeface="ＭＳ Ｐゴシック" charset="-128"/>
              <a:cs typeface="ＭＳ Ｐゴシック" charset="-128"/>
            </a:endParaRPr>
          </a:p>
          <a:p>
            <a:pPr>
              <a:lnSpc>
                <a:spcPct val="80000"/>
              </a:lnSpc>
            </a:pPr>
            <a:r>
              <a:rPr lang="en-US" sz="1200" dirty="0" smtClean="0">
                <a:ea typeface="ＭＳ Ｐゴシック" charset="-128"/>
                <a:cs typeface="ＭＳ Ｐゴシック" charset="-128"/>
              </a:rPr>
              <a:t>Mobile Thermal Test Facility </a:t>
            </a:r>
          </a:p>
          <a:p>
            <a:pPr>
              <a:lnSpc>
                <a:spcPct val="80000"/>
              </a:lnSpc>
            </a:pPr>
            <a:r>
              <a:rPr lang="en-US" sz="1200" dirty="0" smtClean="0">
                <a:ea typeface="ＭＳ Ｐゴシック" charset="-128"/>
                <a:cs typeface="ＭＳ Ｐゴシック" charset="-128"/>
              </a:rPr>
              <a:t>IR </a:t>
            </a:r>
            <a:r>
              <a:rPr lang="en-US" sz="1200" dirty="0" err="1" smtClean="0">
                <a:ea typeface="ＭＳ Ｐゴシック" charset="-128"/>
                <a:cs typeface="ＭＳ Ｐゴシック" charset="-128"/>
              </a:rPr>
              <a:t>Thermography</a:t>
            </a:r>
            <a:r>
              <a:rPr lang="en-US" sz="1200" dirty="0" smtClean="0">
                <a:ea typeface="ＭＳ Ｐゴシック" charset="-128"/>
                <a:cs typeface="ＭＳ Ｐゴシック" charset="-128"/>
              </a:rPr>
              <a:t> chamber</a:t>
            </a:r>
          </a:p>
          <a:p>
            <a:pPr>
              <a:lnSpc>
                <a:spcPct val="80000"/>
              </a:lnSpc>
            </a:pPr>
            <a:r>
              <a:rPr lang="en-US" sz="1200" dirty="0" smtClean="0">
                <a:ea typeface="ＭＳ Ｐゴシック" charset="-128"/>
                <a:cs typeface="ＭＳ Ｐゴシック" charset="-128"/>
              </a:rPr>
              <a:t>Large integrating sphere</a:t>
            </a:r>
          </a:p>
          <a:p>
            <a:pPr>
              <a:lnSpc>
                <a:spcPct val="80000"/>
              </a:lnSpc>
            </a:pPr>
            <a:r>
              <a:rPr lang="en-US" sz="1200" dirty="0" smtClean="0">
                <a:ea typeface="ＭＳ Ｐゴシック" charset="-128"/>
                <a:cs typeface="ＭＳ Ｐゴシック" charset="-128"/>
              </a:rPr>
              <a:t>Optics laboratory</a:t>
            </a:r>
          </a:p>
          <a:p>
            <a:pPr>
              <a:lnSpc>
                <a:spcPct val="80000"/>
              </a:lnSpc>
            </a:pPr>
            <a:r>
              <a:rPr lang="en-US" sz="1200" b="1" dirty="0" smtClean="0">
                <a:ea typeface="ＭＳ Ｐゴシック" charset="-128"/>
                <a:cs typeface="ＭＳ Ｐゴシック" charset="-128"/>
              </a:rPr>
              <a:t>Scanning Goniophotometer</a:t>
            </a:r>
            <a:endParaRPr lang="en-US" sz="1200" dirty="0" smtClean="0">
              <a:ea typeface="ＭＳ Ｐゴシック" charset="-128"/>
              <a:cs typeface="ＭＳ Ｐゴシック" charset="-128"/>
            </a:endParaRPr>
          </a:p>
          <a:p>
            <a:pPr>
              <a:lnSpc>
                <a:spcPct val="80000"/>
              </a:lnSpc>
            </a:pPr>
            <a:r>
              <a:rPr lang="en-US" sz="1200" dirty="0" smtClean="0">
                <a:ea typeface="ＭＳ Ｐゴシック" charset="-128"/>
                <a:cs typeface="ＭＳ Ｐゴシック" charset="-128"/>
              </a:rPr>
              <a:t>HDR Imaging</a:t>
            </a:r>
          </a:p>
          <a:p>
            <a:pPr>
              <a:lnSpc>
                <a:spcPct val="80000"/>
              </a:lnSpc>
            </a:pPr>
            <a:r>
              <a:rPr lang="en-US" sz="1200" dirty="0" smtClean="0">
                <a:ea typeface="ＭＳ Ｐゴシック" charset="-128"/>
                <a:cs typeface="ＭＳ Ｐゴシック" charset="-128"/>
              </a:rPr>
              <a:t>Field Data Collection systems</a:t>
            </a:r>
          </a:p>
          <a:p>
            <a:pPr>
              <a:lnSpc>
                <a:spcPct val="80000"/>
              </a:lnSpc>
            </a:pPr>
            <a:r>
              <a:rPr lang="en-US" sz="1200" dirty="0" smtClean="0">
                <a:ea typeface="ＭＳ Ｐゴシック" charset="-128"/>
                <a:cs typeface="ＭＳ Ｐゴシック" charset="-128"/>
              </a:rPr>
              <a:t>Commissioning systems</a:t>
            </a:r>
          </a:p>
          <a:p>
            <a:pPr>
              <a:lnSpc>
                <a:spcPct val="80000"/>
              </a:lnSpc>
            </a:pPr>
            <a:endParaRPr lang="en-US" sz="600" dirty="0" smtClean="0">
              <a:ea typeface="ＭＳ Ｐゴシック" charset="-128"/>
              <a:cs typeface="ＭＳ Ｐゴシック" charset="-128"/>
            </a:endParaRPr>
          </a:p>
          <a:p>
            <a:pPr>
              <a:lnSpc>
                <a:spcPct val="80000"/>
              </a:lnSpc>
            </a:pPr>
            <a:r>
              <a:rPr lang="en-US" sz="1200" dirty="0" smtClean="0">
                <a:ea typeface="ＭＳ Ｐゴシック" charset="-128"/>
                <a:cs typeface="ＭＳ Ｐゴシック" charset="-128"/>
              </a:rPr>
              <a:t>Virtual Building Controls </a:t>
            </a:r>
            <a:r>
              <a:rPr lang="en-US" sz="1200" dirty="0" err="1" smtClean="0">
                <a:ea typeface="ＭＳ Ｐゴシック" charset="-128"/>
                <a:cs typeface="ＭＳ Ｐゴシック" charset="-128"/>
              </a:rPr>
              <a:t>Testbed</a:t>
            </a:r>
            <a:endParaRPr lang="en-US" sz="1200" dirty="0" smtClean="0">
              <a:ea typeface="ＭＳ Ｐゴシック" charset="-128"/>
              <a:cs typeface="ＭＳ Ｐゴシック" charset="-128"/>
            </a:endParaRPr>
          </a:p>
          <a:p>
            <a:pPr>
              <a:lnSpc>
                <a:spcPct val="80000"/>
              </a:lnSpc>
            </a:pPr>
            <a:r>
              <a:rPr lang="en-US" sz="1200" dirty="0" smtClean="0">
                <a:ea typeface="ＭＳ Ｐゴシック" charset="-128"/>
                <a:cs typeface="ＭＳ Ｐゴシック" charset="-128"/>
              </a:rPr>
              <a:t>Daylighting controls laboratory</a:t>
            </a:r>
          </a:p>
          <a:p>
            <a:pPr>
              <a:lnSpc>
                <a:spcPct val="80000"/>
              </a:lnSpc>
            </a:pPr>
            <a:endParaRPr lang="en-US" sz="1200" dirty="0" smtClean="0">
              <a:ea typeface="ＭＳ Ｐゴシック" charset="-128"/>
              <a:cs typeface="ＭＳ Ｐゴシック" charset="-128"/>
            </a:endParaRPr>
          </a:p>
          <a:p>
            <a:pPr>
              <a:lnSpc>
                <a:spcPct val="80000"/>
              </a:lnSpc>
            </a:pPr>
            <a:endParaRPr lang="en-US" sz="1200" dirty="0" smtClean="0">
              <a:ea typeface="ＭＳ Ｐゴシック" charset="-128"/>
              <a:cs typeface="ＭＳ Ｐゴシック" charset="-128"/>
            </a:endParaRPr>
          </a:p>
          <a:p>
            <a:pPr>
              <a:lnSpc>
                <a:spcPct val="80000"/>
              </a:lnSpc>
            </a:pPr>
            <a:endParaRPr lang="en-US" sz="1200" dirty="0" smtClean="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533400" y="177800"/>
            <a:ext cx="8166100" cy="1143000"/>
          </a:xfrm>
        </p:spPr>
        <p:txBody>
          <a:bodyPr/>
          <a:lstStyle/>
          <a:p>
            <a:r>
              <a:rPr lang="en-US">
                <a:latin typeface="Arial" charset="0"/>
                <a:ea typeface="ＭＳ Ｐゴシック" charset="0"/>
                <a:cs typeface="ＭＳ Ｐゴシック" charset="0"/>
              </a:rPr>
              <a:t>(Day)Lighting Control Elements</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sp>
        <p:nvSpPr>
          <p:cNvPr id="238595" name="Rectangle 3"/>
          <p:cNvSpPr>
            <a:spLocks noChangeArrowheads="1"/>
          </p:cNvSpPr>
          <p:nvPr/>
        </p:nvSpPr>
        <p:spPr bwMode="auto">
          <a:xfrm>
            <a:off x="685800" y="1447800"/>
            <a:ext cx="9220200" cy="4876800"/>
          </a:xfrm>
          <a:prstGeom prst="rect">
            <a:avLst/>
          </a:prstGeom>
          <a:solidFill>
            <a:srgbClr val="00279F"/>
          </a:solidFill>
          <a:ln w="12700">
            <a:solidFill>
              <a:schemeClr val="tx1"/>
            </a:solidFill>
            <a:miter lim="800000"/>
            <a:headEnd/>
            <a:tailEnd/>
          </a:ln>
        </p:spPr>
        <p:txBody>
          <a:bodyPr wrap="none" anchor="ctr"/>
          <a:lstStyle/>
          <a:p>
            <a:pPr algn="ctr"/>
            <a:endParaRPr lang="en-US">
              <a:solidFill>
                <a:srgbClr val="FFFFFF"/>
              </a:solidFill>
            </a:endParaRPr>
          </a:p>
        </p:txBody>
      </p:sp>
      <p:grpSp>
        <p:nvGrpSpPr>
          <p:cNvPr id="238596" name="Group 4"/>
          <p:cNvGrpSpPr>
            <a:grpSpLocks/>
          </p:cNvGrpSpPr>
          <p:nvPr/>
        </p:nvGrpSpPr>
        <p:grpSpPr bwMode="auto">
          <a:xfrm>
            <a:off x="6699250" y="2798763"/>
            <a:ext cx="2208213" cy="1717675"/>
            <a:chOff x="4220" y="1763"/>
            <a:chExt cx="1391" cy="1082"/>
          </a:xfrm>
        </p:grpSpPr>
        <p:sp>
          <p:nvSpPr>
            <p:cNvPr id="238674" name="Line 5"/>
            <p:cNvSpPr>
              <a:spLocks noChangeShapeType="1"/>
            </p:cNvSpPr>
            <p:nvPr/>
          </p:nvSpPr>
          <p:spPr bwMode="auto">
            <a:xfrm flipH="1">
              <a:off x="4220" y="1763"/>
              <a:ext cx="1391" cy="1067"/>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75" name="Freeform 6"/>
            <p:cNvSpPr>
              <a:spLocks/>
            </p:cNvSpPr>
            <p:nvPr/>
          </p:nvSpPr>
          <p:spPr bwMode="auto">
            <a:xfrm>
              <a:off x="4221" y="2724"/>
              <a:ext cx="139" cy="120"/>
            </a:xfrm>
            <a:custGeom>
              <a:avLst/>
              <a:gdLst>
                <a:gd name="T0" fmla="*/ 0 w 139"/>
                <a:gd name="T1" fmla="*/ 120 h 120"/>
                <a:gd name="T2" fmla="*/ 139 w 139"/>
                <a:gd name="T3" fmla="*/ 65 h 120"/>
                <a:gd name="T4" fmla="*/ 87 w 139"/>
                <a:gd name="T5" fmla="*/ 0 h 120"/>
                <a:gd name="T6" fmla="*/ 0 w 139"/>
                <a:gd name="T7" fmla="*/ 120 h 120"/>
                <a:gd name="T8" fmla="*/ 0 60000 65536"/>
                <a:gd name="T9" fmla="*/ 0 60000 65536"/>
                <a:gd name="T10" fmla="*/ 0 60000 65536"/>
                <a:gd name="T11" fmla="*/ 0 60000 65536"/>
                <a:gd name="T12" fmla="*/ 0 w 139"/>
                <a:gd name="T13" fmla="*/ 0 h 120"/>
                <a:gd name="T14" fmla="*/ 139 w 139"/>
                <a:gd name="T15" fmla="*/ 120 h 120"/>
              </a:gdLst>
              <a:ahLst/>
              <a:cxnLst>
                <a:cxn ang="T8">
                  <a:pos x="T0" y="T1"/>
                </a:cxn>
                <a:cxn ang="T9">
                  <a:pos x="T2" y="T3"/>
                </a:cxn>
                <a:cxn ang="T10">
                  <a:pos x="T4" y="T5"/>
                </a:cxn>
                <a:cxn ang="T11">
                  <a:pos x="T6" y="T7"/>
                </a:cxn>
              </a:cxnLst>
              <a:rect l="T12" t="T13" r="T14" b="T15"/>
              <a:pathLst>
                <a:path w="139" h="120">
                  <a:moveTo>
                    <a:pt x="0" y="120"/>
                  </a:moveTo>
                  <a:lnTo>
                    <a:pt x="139" y="65"/>
                  </a:lnTo>
                  <a:lnTo>
                    <a:pt x="87" y="0"/>
                  </a:lnTo>
                  <a:lnTo>
                    <a:pt x="0" y="120"/>
                  </a:lnTo>
                  <a:close/>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76" name="Freeform 7"/>
            <p:cNvSpPr>
              <a:spLocks/>
            </p:cNvSpPr>
            <p:nvPr/>
          </p:nvSpPr>
          <p:spPr bwMode="auto">
            <a:xfrm>
              <a:off x="4221" y="2724"/>
              <a:ext cx="140" cy="121"/>
            </a:xfrm>
            <a:custGeom>
              <a:avLst/>
              <a:gdLst>
                <a:gd name="T0" fmla="*/ 0 w 140"/>
                <a:gd name="T1" fmla="*/ 121 h 121"/>
                <a:gd name="T2" fmla="*/ 140 w 140"/>
                <a:gd name="T3" fmla="*/ 66 h 121"/>
                <a:gd name="T4" fmla="*/ 88 w 140"/>
                <a:gd name="T5" fmla="*/ 0 h 121"/>
                <a:gd name="T6" fmla="*/ 0 w 140"/>
                <a:gd name="T7" fmla="*/ 121 h 121"/>
                <a:gd name="T8" fmla="*/ 0 60000 65536"/>
                <a:gd name="T9" fmla="*/ 0 60000 65536"/>
                <a:gd name="T10" fmla="*/ 0 60000 65536"/>
                <a:gd name="T11" fmla="*/ 0 60000 65536"/>
                <a:gd name="T12" fmla="*/ 0 w 140"/>
                <a:gd name="T13" fmla="*/ 0 h 121"/>
                <a:gd name="T14" fmla="*/ 140 w 140"/>
                <a:gd name="T15" fmla="*/ 121 h 121"/>
              </a:gdLst>
              <a:ahLst/>
              <a:cxnLst>
                <a:cxn ang="T8">
                  <a:pos x="T0" y="T1"/>
                </a:cxn>
                <a:cxn ang="T9">
                  <a:pos x="T2" y="T3"/>
                </a:cxn>
                <a:cxn ang="T10">
                  <a:pos x="T4" y="T5"/>
                </a:cxn>
                <a:cxn ang="T11">
                  <a:pos x="T6" y="T7"/>
                </a:cxn>
              </a:cxnLst>
              <a:rect l="T12" t="T13" r="T14" b="T15"/>
              <a:pathLst>
                <a:path w="140" h="121">
                  <a:moveTo>
                    <a:pt x="0" y="121"/>
                  </a:moveTo>
                  <a:lnTo>
                    <a:pt x="140" y="66"/>
                  </a:lnTo>
                  <a:lnTo>
                    <a:pt x="88" y="0"/>
                  </a:lnTo>
                  <a:lnTo>
                    <a:pt x="0" y="121"/>
                  </a:lnTo>
                  <a:close/>
                </a:path>
              </a:pathLst>
            </a:custGeom>
            <a:solidFill>
              <a:srgbClr val="FE9B03"/>
            </a:solidFill>
            <a:ln w="9525">
              <a:solidFill>
                <a:srgbClr val="FFFF00"/>
              </a:solidFill>
              <a:round/>
              <a:headEnd/>
              <a:tailEnd/>
            </a:ln>
          </p:spPr>
          <p:txBody>
            <a:bodyPr/>
            <a:lstStyle/>
            <a:p>
              <a:endParaRPr lang="en-US"/>
            </a:p>
          </p:txBody>
        </p:sp>
      </p:grpSp>
      <p:sp>
        <p:nvSpPr>
          <p:cNvPr id="238597" name="Oval 8"/>
          <p:cNvSpPr>
            <a:spLocks noChangeArrowheads="1"/>
          </p:cNvSpPr>
          <p:nvPr/>
        </p:nvSpPr>
        <p:spPr bwMode="auto">
          <a:xfrm>
            <a:off x="8916988" y="2286000"/>
            <a:ext cx="627062" cy="628650"/>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598" name="Rectangle 9"/>
          <p:cNvSpPr>
            <a:spLocks noChangeArrowheads="1"/>
          </p:cNvSpPr>
          <p:nvPr/>
        </p:nvSpPr>
        <p:spPr bwMode="auto">
          <a:xfrm>
            <a:off x="6399213" y="4627563"/>
            <a:ext cx="13793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Daylight</a:t>
            </a:r>
            <a:endParaRPr lang="en-US" sz="2800" b="0">
              <a:latin typeface="Times New Roman" charset="0"/>
            </a:endParaRPr>
          </a:p>
        </p:txBody>
      </p:sp>
      <p:grpSp>
        <p:nvGrpSpPr>
          <p:cNvPr id="238599" name="Group 10"/>
          <p:cNvGrpSpPr>
            <a:grpSpLocks/>
          </p:cNvGrpSpPr>
          <p:nvPr/>
        </p:nvGrpSpPr>
        <p:grpSpPr bwMode="auto">
          <a:xfrm>
            <a:off x="2713038" y="3935413"/>
            <a:ext cx="1022350" cy="952500"/>
            <a:chOff x="1709" y="2479"/>
            <a:chExt cx="644" cy="600"/>
          </a:xfrm>
        </p:grpSpPr>
        <p:sp>
          <p:nvSpPr>
            <p:cNvPr id="238669" name="Rectangle 11"/>
            <p:cNvSpPr>
              <a:spLocks noChangeArrowheads="1"/>
            </p:cNvSpPr>
            <p:nvPr/>
          </p:nvSpPr>
          <p:spPr bwMode="auto">
            <a:xfrm>
              <a:off x="1709" y="2479"/>
              <a:ext cx="1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S</a:t>
              </a:r>
              <a:endParaRPr lang="en-US" sz="2800" b="0">
                <a:latin typeface="Times New Roman" charset="0"/>
              </a:endParaRPr>
            </a:p>
          </p:txBody>
        </p:sp>
        <p:sp>
          <p:nvSpPr>
            <p:cNvPr id="238670" name="Rectangle 12"/>
            <p:cNvSpPr>
              <a:spLocks noChangeArrowheads="1"/>
            </p:cNvSpPr>
            <p:nvPr/>
          </p:nvSpPr>
          <p:spPr bwMode="auto">
            <a:xfrm>
              <a:off x="1851" y="2609"/>
              <a:ext cx="30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FFFF"/>
                  </a:solidFill>
                </a:rPr>
                <a:t>elec </a:t>
              </a:r>
              <a:endParaRPr lang="en-US" sz="2800" b="0">
                <a:latin typeface="Times New Roman" charset="0"/>
              </a:endParaRPr>
            </a:p>
          </p:txBody>
        </p:sp>
        <p:sp>
          <p:nvSpPr>
            <p:cNvPr id="238671" name="Rectangle 13"/>
            <p:cNvSpPr>
              <a:spLocks noChangeArrowheads="1"/>
            </p:cNvSpPr>
            <p:nvPr/>
          </p:nvSpPr>
          <p:spPr bwMode="auto">
            <a:xfrm>
              <a:off x="2163" y="2479"/>
              <a:ext cx="1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 </a:t>
              </a:r>
              <a:endParaRPr lang="en-US" sz="2800" b="0">
                <a:latin typeface="Times New Roman" charset="0"/>
              </a:endParaRPr>
            </a:p>
          </p:txBody>
        </p:sp>
        <p:sp>
          <p:nvSpPr>
            <p:cNvPr id="238672" name="Rectangle 14"/>
            <p:cNvSpPr>
              <a:spLocks noChangeArrowheads="1"/>
            </p:cNvSpPr>
            <p:nvPr/>
          </p:nvSpPr>
          <p:spPr bwMode="auto">
            <a:xfrm>
              <a:off x="1709" y="2755"/>
              <a:ext cx="1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S</a:t>
              </a:r>
              <a:endParaRPr lang="en-US" sz="2800" b="0">
                <a:latin typeface="Times New Roman" charset="0"/>
              </a:endParaRPr>
            </a:p>
          </p:txBody>
        </p:sp>
        <p:sp>
          <p:nvSpPr>
            <p:cNvPr id="238673" name="Rectangle 15"/>
            <p:cNvSpPr>
              <a:spLocks noChangeArrowheads="1"/>
            </p:cNvSpPr>
            <p:nvPr/>
          </p:nvSpPr>
          <p:spPr bwMode="auto">
            <a:xfrm>
              <a:off x="1851" y="2885"/>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FFFF"/>
                  </a:solidFill>
                </a:rPr>
                <a:t>daylt</a:t>
              </a:r>
              <a:endParaRPr lang="en-US" sz="2800" b="0">
                <a:latin typeface="Times New Roman" charset="0"/>
              </a:endParaRPr>
            </a:p>
          </p:txBody>
        </p:sp>
      </p:grpSp>
      <p:sp>
        <p:nvSpPr>
          <p:cNvPr id="238600" name="Rectangle 16"/>
          <p:cNvSpPr>
            <a:spLocks noChangeArrowheads="1"/>
          </p:cNvSpPr>
          <p:nvPr/>
        </p:nvSpPr>
        <p:spPr bwMode="auto">
          <a:xfrm>
            <a:off x="4319528" y="4648200"/>
            <a:ext cx="92086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800">
                <a:solidFill>
                  <a:srgbClr val="FFFFFF"/>
                </a:solidFill>
              </a:rPr>
              <a:t>Task </a:t>
            </a:r>
          </a:p>
          <a:p>
            <a:pPr algn="ctr"/>
            <a:r>
              <a:rPr lang="en-US" sz="2800">
                <a:solidFill>
                  <a:srgbClr val="FFFFFF"/>
                </a:solidFill>
              </a:rPr>
              <a:t>Illum</a:t>
            </a:r>
            <a:endParaRPr lang="en-US" sz="2800" b="0">
              <a:latin typeface="Times New Roman" charset="0"/>
            </a:endParaRPr>
          </a:p>
        </p:txBody>
      </p:sp>
      <p:grpSp>
        <p:nvGrpSpPr>
          <p:cNvPr id="238601" name="Group 17"/>
          <p:cNvGrpSpPr>
            <a:grpSpLocks/>
          </p:cNvGrpSpPr>
          <p:nvPr/>
        </p:nvGrpSpPr>
        <p:grpSpPr bwMode="auto">
          <a:xfrm>
            <a:off x="4576763" y="2970213"/>
            <a:ext cx="133350" cy="1589087"/>
            <a:chOff x="2883" y="1871"/>
            <a:chExt cx="84" cy="1001"/>
          </a:xfrm>
        </p:grpSpPr>
        <p:sp>
          <p:nvSpPr>
            <p:cNvPr id="238666" name="Line 18"/>
            <p:cNvSpPr>
              <a:spLocks noChangeShapeType="1"/>
            </p:cNvSpPr>
            <p:nvPr/>
          </p:nvSpPr>
          <p:spPr bwMode="auto">
            <a:xfrm flipH="1">
              <a:off x="2916" y="1871"/>
              <a:ext cx="9" cy="100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67" name="Freeform 19"/>
            <p:cNvSpPr>
              <a:spLocks/>
            </p:cNvSpPr>
            <p:nvPr/>
          </p:nvSpPr>
          <p:spPr bwMode="auto">
            <a:xfrm>
              <a:off x="2883" y="2728"/>
              <a:ext cx="83" cy="143"/>
            </a:xfrm>
            <a:custGeom>
              <a:avLst/>
              <a:gdLst>
                <a:gd name="T0" fmla="*/ 41 w 83"/>
                <a:gd name="T1" fmla="*/ 143 h 143"/>
                <a:gd name="T2" fmla="*/ 83 w 83"/>
                <a:gd name="T3" fmla="*/ 0 h 143"/>
                <a:gd name="T4" fmla="*/ 0 w 83"/>
                <a:gd name="T5" fmla="*/ 0 h 143"/>
                <a:gd name="T6" fmla="*/ 41 w 83"/>
                <a:gd name="T7" fmla="*/ 143 h 143"/>
                <a:gd name="T8" fmla="*/ 0 60000 65536"/>
                <a:gd name="T9" fmla="*/ 0 60000 65536"/>
                <a:gd name="T10" fmla="*/ 0 60000 65536"/>
                <a:gd name="T11" fmla="*/ 0 60000 65536"/>
                <a:gd name="T12" fmla="*/ 0 w 83"/>
                <a:gd name="T13" fmla="*/ 0 h 143"/>
                <a:gd name="T14" fmla="*/ 83 w 83"/>
                <a:gd name="T15" fmla="*/ 143 h 143"/>
              </a:gdLst>
              <a:ahLst/>
              <a:cxnLst>
                <a:cxn ang="T8">
                  <a:pos x="T0" y="T1"/>
                </a:cxn>
                <a:cxn ang="T9">
                  <a:pos x="T2" y="T3"/>
                </a:cxn>
                <a:cxn ang="T10">
                  <a:pos x="T4" y="T5"/>
                </a:cxn>
                <a:cxn ang="T11">
                  <a:pos x="T6" y="T7"/>
                </a:cxn>
              </a:cxnLst>
              <a:rect l="T12" t="T13" r="T14" b="T15"/>
              <a:pathLst>
                <a:path w="83" h="143">
                  <a:moveTo>
                    <a:pt x="41" y="143"/>
                  </a:moveTo>
                  <a:lnTo>
                    <a:pt x="83" y="0"/>
                  </a:lnTo>
                  <a:lnTo>
                    <a:pt x="0" y="0"/>
                  </a:lnTo>
                  <a:lnTo>
                    <a:pt x="41" y="143"/>
                  </a:lnTo>
                  <a:close/>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238668" name="Freeform 20"/>
            <p:cNvSpPr>
              <a:spLocks/>
            </p:cNvSpPr>
            <p:nvPr/>
          </p:nvSpPr>
          <p:spPr bwMode="auto">
            <a:xfrm>
              <a:off x="2883" y="2728"/>
              <a:ext cx="84" cy="144"/>
            </a:xfrm>
            <a:custGeom>
              <a:avLst/>
              <a:gdLst>
                <a:gd name="T0" fmla="*/ 41 w 84"/>
                <a:gd name="T1" fmla="*/ 144 h 144"/>
                <a:gd name="T2" fmla="*/ 84 w 84"/>
                <a:gd name="T3" fmla="*/ 0 h 144"/>
                <a:gd name="T4" fmla="*/ 0 w 84"/>
                <a:gd name="T5" fmla="*/ 0 h 144"/>
                <a:gd name="T6" fmla="*/ 41 w 84"/>
                <a:gd name="T7" fmla="*/ 144 h 144"/>
                <a:gd name="T8" fmla="*/ 0 60000 65536"/>
                <a:gd name="T9" fmla="*/ 0 60000 65536"/>
                <a:gd name="T10" fmla="*/ 0 60000 65536"/>
                <a:gd name="T11" fmla="*/ 0 60000 65536"/>
                <a:gd name="T12" fmla="*/ 0 w 84"/>
                <a:gd name="T13" fmla="*/ 0 h 144"/>
                <a:gd name="T14" fmla="*/ 84 w 84"/>
                <a:gd name="T15" fmla="*/ 144 h 144"/>
              </a:gdLst>
              <a:ahLst/>
              <a:cxnLst>
                <a:cxn ang="T8">
                  <a:pos x="T0" y="T1"/>
                </a:cxn>
                <a:cxn ang="T9">
                  <a:pos x="T2" y="T3"/>
                </a:cxn>
                <a:cxn ang="T10">
                  <a:pos x="T4" y="T5"/>
                </a:cxn>
                <a:cxn ang="T11">
                  <a:pos x="T6" y="T7"/>
                </a:cxn>
              </a:cxnLst>
              <a:rect l="T12" t="T13" r="T14" b="T15"/>
              <a:pathLst>
                <a:path w="84" h="144">
                  <a:moveTo>
                    <a:pt x="41" y="144"/>
                  </a:moveTo>
                  <a:lnTo>
                    <a:pt x="84" y="0"/>
                  </a:lnTo>
                  <a:lnTo>
                    <a:pt x="0" y="0"/>
                  </a:lnTo>
                  <a:lnTo>
                    <a:pt x="41" y="144"/>
                  </a:lnTo>
                  <a:close/>
                </a:path>
              </a:pathLst>
            </a:custGeom>
            <a:solidFill>
              <a:srgbClr val="FE9B03"/>
            </a:solidFill>
            <a:ln w="9525">
              <a:solidFill>
                <a:srgbClr val="FFFF00"/>
              </a:solidFill>
              <a:round/>
              <a:headEnd/>
              <a:tailEnd/>
            </a:ln>
          </p:spPr>
          <p:txBody>
            <a:bodyPr/>
            <a:lstStyle/>
            <a:p>
              <a:endParaRPr lang="en-US" sz="2800"/>
            </a:p>
          </p:txBody>
        </p:sp>
      </p:grpSp>
      <p:sp>
        <p:nvSpPr>
          <p:cNvPr id="238602" name="Rectangle 21"/>
          <p:cNvSpPr>
            <a:spLocks noChangeArrowheads="1"/>
          </p:cNvSpPr>
          <p:nvPr/>
        </p:nvSpPr>
        <p:spPr bwMode="auto">
          <a:xfrm>
            <a:off x="8088313" y="2379663"/>
            <a:ext cx="153987" cy="2189162"/>
          </a:xfrm>
          <a:prstGeom prst="rect">
            <a:avLst/>
          </a:prstGeom>
          <a:solidFill>
            <a:srgbClr val="00279F"/>
          </a:solidFill>
          <a:ln w="25400">
            <a:solidFill>
              <a:srgbClr val="FFFFFF"/>
            </a:solidFill>
            <a:miter lim="800000"/>
            <a:headEnd/>
            <a:tailEnd/>
          </a:ln>
        </p:spPr>
        <p:txBody>
          <a:bodyPr/>
          <a:lstStyle/>
          <a:p>
            <a:endParaRPr lang="en-US" sz="2800"/>
          </a:p>
        </p:txBody>
      </p:sp>
      <p:sp>
        <p:nvSpPr>
          <p:cNvPr id="238603" name="Freeform 22"/>
          <p:cNvSpPr>
            <a:spLocks/>
          </p:cNvSpPr>
          <p:nvPr/>
        </p:nvSpPr>
        <p:spPr bwMode="auto">
          <a:xfrm>
            <a:off x="1008063" y="1616075"/>
            <a:ext cx="7361237" cy="4497388"/>
          </a:xfrm>
          <a:custGeom>
            <a:avLst/>
            <a:gdLst>
              <a:gd name="T0" fmla="*/ 2147483647 w 4637"/>
              <a:gd name="T1" fmla="*/ 2147483647 h 2833"/>
              <a:gd name="T2" fmla="*/ 2147483647 w 4637"/>
              <a:gd name="T3" fmla="*/ 2147483647 h 2833"/>
              <a:gd name="T4" fmla="*/ 2147483647 w 4637"/>
              <a:gd name="T5" fmla="*/ 0 h 2833"/>
              <a:gd name="T6" fmla="*/ 0 w 4637"/>
              <a:gd name="T7" fmla="*/ 0 h 2833"/>
              <a:gd name="T8" fmla="*/ 0 w 4637"/>
              <a:gd name="T9" fmla="*/ 2147483647 h 2833"/>
              <a:gd name="T10" fmla="*/ 2147483647 w 4637"/>
              <a:gd name="T11" fmla="*/ 2147483647 h 2833"/>
              <a:gd name="T12" fmla="*/ 2147483647 w 4637"/>
              <a:gd name="T13" fmla="*/ 2147483647 h 2833"/>
              <a:gd name="T14" fmla="*/ 2147483647 w 4637"/>
              <a:gd name="T15" fmla="*/ 2147483647 h 2833"/>
              <a:gd name="T16" fmla="*/ 2147483647 w 4637"/>
              <a:gd name="T17" fmla="*/ 2147483647 h 2833"/>
              <a:gd name="T18" fmla="*/ 2147483647 w 4637"/>
              <a:gd name="T19" fmla="*/ 2147483647 h 2833"/>
              <a:gd name="T20" fmla="*/ 2147483647 w 4637"/>
              <a:gd name="T21" fmla="*/ 2147483647 h 2833"/>
              <a:gd name="T22" fmla="*/ 2147483647 w 4637"/>
              <a:gd name="T23" fmla="*/ 2147483647 h 2833"/>
              <a:gd name="T24" fmla="*/ 2147483647 w 4637"/>
              <a:gd name="T25" fmla="*/ 2147483647 h 2833"/>
              <a:gd name="T26" fmla="*/ 2147483647 w 4637"/>
              <a:gd name="T27" fmla="*/ 2147483647 h 2833"/>
              <a:gd name="T28" fmla="*/ 2147483647 w 4637"/>
              <a:gd name="T29" fmla="*/ 2147483647 h 2833"/>
              <a:gd name="T30" fmla="*/ 2147483647 w 4637"/>
              <a:gd name="T31" fmla="*/ 2147483647 h 28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7"/>
              <a:gd name="T49" fmla="*/ 0 h 2833"/>
              <a:gd name="T50" fmla="*/ 4637 w 4637"/>
              <a:gd name="T51" fmla="*/ 2833 h 28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7" h="2833">
                <a:moveTo>
                  <a:pt x="4637" y="465"/>
                </a:moveTo>
                <a:lnTo>
                  <a:pt x="4637" y="465"/>
                </a:lnTo>
                <a:lnTo>
                  <a:pt x="4637" y="0"/>
                </a:lnTo>
                <a:lnTo>
                  <a:pt x="0" y="0"/>
                </a:lnTo>
                <a:lnTo>
                  <a:pt x="0" y="2833"/>
                </a:lnTo>
                <a:lnTo>
                  <a:pt x="4637" y="2833"/>
                </a:lnTo>
                <a:lnTo>
                  <a:pt x="4637" y="1949"/>
                </a:lnTo>
                <a:lnTo>
                  <a:pt x="4492" y="1949"/>
                </a:lnTo>
                <a:lnTo>
                  <a:pt x="4492" y="2698"/>
                </a:lnTo>
                <a:lnTo>
                  <a:pt x="145" y="2698"/>
                </a:lnTo>
                <a:lnTo>
                  <a:pt x="145" y="135"/>
                </a:lnTo>
                <a:lnTo>
                  <a:pt x="4492" y="135"/>
                </a:lnTo>
                <a:lnTo>
                  <a:pt x="4492" y="465"/>
                </a:lnTo>
                <a:lnTo>
                  <a:pt x="4557" y="465"/>
                </a:lnTo>
                <a:lnTo>
                  <a:pt x="4589" y="465"/>
                </a:lnTo>
                <a:lnTo>
                  <a:pt x="4637" y="465"/>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238604" name="Line 23"/>
          <p:cNvSpPr>
            <a:spLocks noChangeShapeType="1"/>
          </p:cNvSpPr>
          <p:nvPr/>
        </p:nvSpPr>
        <p:spPr bwMode="auto">
          <a:xfrm flipV="1">
            <a:off x="8369300" y="1617663"/>
            <a:ext cx="1588" cy="7493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238605" name="Group 24"/>
          <p:cNvGrpSpPr>
            <a:grpSpLocks/>
          </p:cNvGrpSpPr>
          <p:nvPr/>
        </p:nvGrpSpPr>
        <p:grpSpPr bwMode="auto">
          <a:xfrm>
            <a:off x="1008063" y="1616075"/>
            <a:ext cx="7373937" cy="4510088"/>
            <a:chOff x="635" y="1018"/>
            <a:chExt cx="4645" cy="2841"/>
          </a:xfrm>
        </p:grpSpPr>
        <p:sp>
          <p:nvSpPr>
            <p:cNvPr id="238664" name="Freeform 25"/>
            <p:cNvSpPr>
              <a:spLocks/>
            </p:cNvSpPr>
            <p:nvPr/>
          </p:nvSpPr>
          <p:spPr bwMode="auto">
            <a:xfrm>
              <a:off x="643" y="1026"/>
              <a:ext cx="4637" cy="2833"/>
            </a:xfrm>
            <a:custGeom>
              <a:avLst/>
              <a:gdLst>
                <a:gd name="T0" fmla="*/ 4637 w 4637"/>
                <a:gd name="T1" fmla="*/ 0 h 2833"/>
                <a:gd name="T2" fmla="*/ 0 w 4637"/>
                <a:gd name="T3" fmla="*/ 0 h 2833"/>
                <a:gd name="T4" fmla="*/ 0 w 4637"/>
                <a:gd name="T5" fmla="*/ 2833 h 2833"/>
                <a:gd name="T6" fmla="*/ 4637 w 4637"/>
                <a:gd name="T7" fmla="*/ 2833 h 2833"/>
                <a:gd name="T8" fmla="*/ 4637 w 4637"/>
                <a:gd name="T9" fmla="*/ 1949 h 2833"/>
                <a:gd name="T10" fmla="*/ 4492 w 4637"/>
                <a:gd name="T11" fmla="*/ 1949 h 2833"/>
                <a:gd name="T12" fmla="*/ 4492 w 4637"/>
                <a:gd name="T13" fmla="*/ 2698 h 2833"/>
                <a:gd name="T14" fmla="*/ 145 w 4637"/>
                <a:gd name="T15" fmla="*/ 2698 h 2833"/>
                <a:gd name="T16" fmla="*/ 145 w 4637"/>
                <a:gd name="T17" fmla="*/ 135 h 2833"/>
                <a:gd name="T18" fmla="*/ 4492 w 4637"/>
                <a:gd name="T19" fmla="*/ 135 h 2833"/>
                <a:gd name="T20" fmla="*/ 4492 w 4637"/>
                <a:gd name="T21" fmla="*/ 465 h 2833"/>
                <a:gd name="T22" fmla="*/ 4557 w 4637"/>
                <a:gd name="T23" fmla="*/ 465 h 2833"/>
                <a:gd name="T24" fmla="*/ 4589 w 4637"/>
                <a:gd name="T25" fmla="*/ 465 h 2833"/>
                <a:gd name="T26" fmla="*/ 4637 w 4637"/>
                <a:gd name="T27" fmla="*/ 465 h 2833"/>
                <a:gd name="T28" fmla="*/ 4637 w 4637"/>
                <a:gd name="T29" fmla="*/ 0 h 28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37"/>
                <a:gd name="T46" fmla="*/ 0 h 2833"/>
                <a:gd name="T47" fmla="*/ 4637 w 4637"/>
                <a:gd name="T48" fmla="*/ 2833 h 28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37" h="2833">
                  <a:moveTo>
                    <a:pt x="4637" y="0"/>
                  </a:moveTo>
                  <a:lnTo>
                    <a:pt x="0" y="0"/>
                  </a:lnTo>
                  <a:lnTo>
                    <a:pt x="0" y="2833"/>
                  </a:lnTo>
                  <a:lnTo>
                    <a:pt x="4637" y="2833"/>
                  </a:lnTo>
                  <a:lnTo>
                    <a:pt x="4637" y="1949"/>
                  </a:lnTo>
                  <a:lnTo>
                    <a:pt x="4492" y="1949"/>
                  </a:lnTo>
                  <a:lnTo>
                    <a:pt x="4492" y="2698"/>
                  </a:lnTo>
                  <a:lnTo>
                    <a:pt x="145" y="2698"/>
                  </a:lnTo>
                  <a:lnTo>
                    <a:pt x="145" y="135"/>
                  </a:lnTo>
                  <a:lnTo>
                    <a:pt x="4492" y="135"/>
                  </a:lnTo>
                  <a:lnTo>
                    <a:pt x="4492" y="465"/>
                  </a:lnTo>
                  <a:lnTo>
                    <a:pt x="4557" y="465"/>
                  </a:lnTo>
                  <a:lnTo>
                    <a:pt x="4589" y="465"/>
                  </a:lnTo>
                  <a:lnTo>
                    <a:pt x="4637" y="465"/>
                  </a:lnTo>
                  <a:lnTo>
                    <a:pt x="4637" y="0"/>
                  </a:lnTo>
                  <a:close/>
                </a:path>
              </a:pathLst>
            </a:custGeom>
            <a:solidFill>
              <a:schemeClr val="tx1"/>
            </a:solidFill>
            <a:ln w="9525">
              <a:solidFill>
                <a:schemeClr val="tx1"/>
              </a:solidFill>
              <a:round/>
              <a:headEnd/>
              <a:tailEnd/>
            </a:ln>
          </p:spPr>
          <p:txBody>
            <a:bodyPr/>
            <a:lstStyle/>
            <a:p>
              <a:endParaRPr lang="en-US" sz="2800"/>
            </a:p>
          </p:txBody>
        </p:sp>
        <p:sp>
          <p:nvSpPr>
            <p:cNvPr id="238665" name="Freeform 26"/>
            <p:cNvSpPr>
              <a:spLocks/>
            </p:cNvSpPr>
            <p:nvPr/>
          </p:nvSpPr>
          <p:spPr bwMode="auto">
            <a:xfrm>
              <a:off x="635" y="1018"/>
              <a:ext cx="4637" cy="2833"/>
            </a:xfrm>
            <a:custGeom>
              <a:avLst/>
              <a:gdLst>
                <a:gd name="T0" fmla="*/ 4637 w 4637"/>
                <a:gd name="T1" fmla="*/ 0 h 2833"/>
                <a:gd name="T2" fmla="*/ 0 w 4637"/>
                <a:gd name="T3" fmla="*/ 0 h 2833"/>
                <a:gd name="T4" fmla="*/ 0 w 4637"/>
                <a:gd name="T5" fmla="*/ 2833 h 2833"/>
                <a:gd name="T6" fmla="*/ 4637 w 4637"/>
                <a:gd name="T7" fmla="*/ 2833 h 2833"/>
                <a:gd name="T8" fmla="*/ 4637 w 4637"/>
                <a:gd name="T9" fmla="*/ 1949 h 2833"/>
                <a:gd name="T10" fmla="*/ 4492 w 4637"/>
                <a:gd name="T11" fmla="*/ 1949 h 2833"/>
                <a:gd name="T12" fmla="*/ 4492 w 4637"/>
                <a:gd name="T13" fmla="*/ 2698 h 2833"/>
                <a:gd name="T14" fmla="*/ 145 w 4637"/>
                <a:gd name="T15" fmla="*/ 2698 h 2833"/>
                <a:gd name="T16" fmla="*/ 145 w 4637"/>
                <a:gd name="T17" fmla="*/ 135 h 2833"/>
                <a:gd name="T18" fmla="*/ 4492 w 4637"/>
                <a:gd name="T19" fmla="*/ 135 h 2833"/>
                <a:gd name="T20" fmla="*/ 4492 w 4637"/>
                <a:gd name="T21" fmla="*/ 465 h 2833"/>
                <a:gd name="T22" fmla="*/ 4557 w 4637"/>
                <a:gd name="T23" fmla="*/ 465 h 2833"/>
                <a:gd name="T24" fmla="*/ 4589 w 4637"/>
                <a:gd name="T25" fmla="*/ 465 h 2833"/>
                <a:gd name="T26" fmla="*/ 4637 w 4637"/>
                <a:gd name="T27" fmla="*/ 465 h 28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37"/>
                <a:gd name="T43" fmla="*/ 0 h 2833"/>
                <a:gd name="T44" fmla="*/ 4637 w 4637"/>
                <a:gd name="T45" fmla="*/ 2833 h 28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37" h="2833">
                  <a:moveTo>
                    <a:pt x="4637" y="0"/>
                  </a:moveTo>
                  <a:lnTo>
                    <a:pt x="0" y="0"/>
                  </a:lnTo>
                  <a:lnTo>
                    <a:pt x="0" y="2833"/>
                  </a:lnTo>
                  <a:lnTo>
                    <a:pt x="4637" y="2833"/>
                  </a:lnTo>
                  <a:lnTo>
                    <a:pt x="4637" y="1949"/>
                  </a:lnTo>
                  <a:lnTo>
                    <a:pt x="4492" y="1949"/>
                  </a:lnTo>
                  <a:lnTo>
                    <a:pt x="4492" y="2698"/>
                  </a:lnTo>
                  <a:lnTo>
                    <a:pt x="145" y="2698"/>
                  </a:lnTo>
                  <a:lnTo>
                    <a:pt x="145" y="135"/>
                  </a:lnTo>
                  <a:lnTo>
                    <a:pt x="4492" y="135"/>
                  </a:lnTo>
                  <a:lnTo>
                    <a:pt x="4492" y="465"/>
                  </a:lnTo>
                  <a:lnTo>
                    <a:pt x="4557" y="465"/>
                  </a:lnTo>
                  <a:lnTo>
                    <a:pt x="4589" y="465"/>
                  </a:lnTo>
                  <a:lnTo>
                    <a:pt x="4637" y="465"/>
                  </a:lnTo>
                </a:path>
              </a:pathLst>
            </a:custGeom>
            <a:solidFill>
              <a:schemeClr val="tx1"/>
            </a:solidFill>
            <a:ln w="25400">
              <a:solidFill>
                <a:schemeClr val="tx1"/>
              </a:solidFill>
              <a:round/>
              <a:headEnd/>
              <a:tailEnd/>
            </a:ln>
          </p:spPr>
          <p:txBody>
            <a:bodyPr/>
            <a:lstStyle/>
            <a:p>
              <a:endParaRPr lang="en-US" sz="2800"/>
            </a:p>
          </p:txBody>
        </p:sp>
      </p:grpSp>
      <p:sp>
        <p:nvSpPr>
          <p:cNvPr id="238606" name="Rectangle 27"/>
          <p:cNvSpPr>
            <a:spLocks noChangeArrowheads="1"/>
          </p:cNvSpPr>
          <p:nvPr/>
        </p:nvSpPr>
        <p:spPr bwMode="auto">
          <a:xfrm>
            <a:off x="8088313" y="2308225"/>
            <a:ext cx="153987" cy="119063"/>
          </a:xfrm>
          <a:prstGeom prst="rect">
            <a:avLst/>
          </a:prstGeom>
          <a:solidFill>
            <a:srgbClr val="FFFFFF"/>
          </a:solidFill>
          <a:ln w="25400">
            <a:solidFill>
              <a:srgbClr val="FFFFFF"/>
            </a:solidFill>
            <a:miter lim="800000"/>
            <a:headEnd/>
            <a:tailEnd/>
          </a:ln>
        </p:spPr>
        <p:txBody>
          <a:bodyPr/>
          <a:lstStyle/>
          <a:p>
            <a:endParaRPr lang="en-US" sz="2800"/>
          </a:p>
        </p:txBody>
      </p:sp>
      <p:sp>
        <p:nvSpPr>
          <p:cNvPr id="238607" name="Line 28"/>
          <p:cNvSpPr>
            <a:spLocks noChangeShapeType="1"/>
          </p:cNvSpPr>
          <p:nvPr/>
        </p:nvSpPr>
        <p:spPr bwMode="auto">
          <a:xfrm>
            <a:off x="8318500" y="2308225"/>
            <a:ext cx="1588" cy="2366963"/>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08" name="Rectangle 29"/>
          <p:cNvSpPr>
            <a:spLocks noChangeArrowheads="1"/>
          </p:cNvSpPr>
          <p:nvPr/>
        </p:nvSpPr>
        <p:spPr bwMode="auto">
          <a:xfrm>
            <a:off x="8088313" y="4567238"/>
            <a:ext cx="153987" cy="120650"/>
          </a:xfrm>
          <a:prstGeom prst="rect">
            <a:avLst/>
          </a:prstGeom>
          <a:solidFill>
            <a:srgbClr val="FFFFFF"/>
          </a:solidFill>
          <a:ln w="25400">
            <a:solidFill>
              <a:srgbClr val="FFFFFF"/>
            </a:solidFill>
            <a:miter lim="800000"/>
            <a:headEnd/>
            <a:tailEnd/>
          </a:ln>
        </p:spPr>
        <p:txBody>
          <a:bodyPr/>
          <a:lstStyle/>
          <a:p>
            <a:endParaRPr lang="en-US" sz="2800"/>
          </a:p>
        </p:txBody>
      </p:sp>
      <p:sp>
        <p:nvSpPr>
          <p:cNvPr id="238609" name="Line 30"/>
          <p:cNvSpPr>
            <a:spLocks noChangeShapeType="1"/>
          </p:cNvSpPr>
          <p:nvPr/>
        </p:nvSpPr>
        <p:spPr bwMode="auto">
          <a:xfrm>
            <a:off x="4049713" y="4211638"/>
            <a:ext cx="1587"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10" name="Freeform 31"/>
          <p:cNvSpPr>
            <a:spLocks/>
          </p:cNvSpPr>
          <p:nvPr/>
        </p:nvSpPr>
        <p:spPr bwMode="auto">
          <a:xfrm>
            <a:off x="3844925" y="3900488"/>
            <a:ext cx="536575" cy="2022475"/>
          </a:xfrm>
          <a:custGeom>
            <a:avLst/>
            <a:gdLst>
              <a:gd name="T0" fmla="*/ 2147483647 w 338"/>
              <a:gd name="T1" fmla="*/ 2147483647 h 1274"/>
              <a:gd name="T2" fmla="*/ 2147483647 w 338"/>
              <a:gd name="T3" fmla="*/ 2147483647 h 1274"/>
              <a:gd name="T4" fmla="*/ 2147483647 w 338"/>
              <a:gd name="T5" fmla="*/ 2147483647 h 1274"/>
              <a:gd name="T6" fmla="*/ 2147483647 w 338"/>
              <a:gd name="T7" fmla="*/ 2147483647 h 1274"/>
              <a:gd name="T8" fmla="*/ 2147483647 w 338"/>
              <a:gd name="T9" fmla="*/ 2147483647 h 1274"/>
              <a:gd name="T10" fmla="*/ 2147483647 w 338"/>
              <a:gd name="T11" fmla="*/ 2147483647 h 1274"/>
              <a:gd name="T12" fmla="*/ 2147483647 w 338"/>
              <a:gd name="T13" fmla="*/ 2147483647 h 1274"/>
              <a:gd name="T14" fmla="*/ 2147483647 w 338"/>
              <a:gd name="T15" fmla="*/ 2147483647 h 1274"/>
              <a:gd name="T16" fmla="*/ 2147483647 w 338"/>
              <a:gd name="T17" fmla="*/ 2147483647 h 1274"/>
              <a:gd name="T18" fmla="*/ 2147483647 w 338"/>
              <a:gd name="T19" fmla="*/ 2147483647 h 1274"/>
              <a:gd name="T20" fmla="*/ 2147483647 w 338"/>
              <a:gd name="T21" fmla="*/ 2147483647 h 1274"/>
              <a:gd name="T22" fmla="*/ 2147483647 w 338"/>
              <a:gd name="T23" fmla="*/ 2147483647 h 1274"/>
              <a:gd name="T24" fmla="*/ 2147483647 w 338"/>
              <a:gd name="T25" fmla="*/ 2147483647 h 1274"/>
              <a:gd name="T26" fmla="*/ 2147483647 w 338"/>
              <a:gd name="T27" fmla="*/ 2147483647 h 1274"/>
              <a:gd name="T28" fmla="*/ 2147483647 w 338"/>
              <a:gd name="T29" fmla="*/ 2147483647 h 1274"/>
              <a:gd name="T30" fmla="*/ 2147483647 w 338"/>
              <a:gd name="T31" fmla="*/ 2147483647 h 1274"/>
              <a:gd name="T32" fmla="*/ 2147483647 w 338"/>
              <a:gd name="T33" fmla="*/ 2147483647 h 1274"/>
              <a:gd name="T34" fmla="*/ 2147483647 w 338"/>
              <a:gd name="T35" fmla="*/ 2147483647 h 1274"/>
              <a:gd name="T36" fmla="*/ 2147483647 w 338"/>
              <a:gd name="T37" fmla="*/ 2147483647 h 1274"/>
              <a:gd name="T38" fmla="*/ 2147483647 w 338"/>
              <a:gd name="T39" fmla="*/ 2147483647 h 1274"/>
              <a:gd name="T40" fmla="*/ 2147483647 w 338"/>
              <a:gd name="T41" fmla="*/ 2147483647 h 1274"/>
              <a:gd name="T42" fmla="*/ 2147483647 w 338"/>
              <a:gd name="T43" fmla="*/ 2147483647 h 1274"/>
              <a:gd name="T44" fmla="*/ 2147483647 w 338"/>
              <a:gd name="T45" fmla="*/ 2147483647 h 1274"/>
              <a:gd name="T46" fmla="*/ 2147483647 w 338"/>
              <a:gd name="T47" fmla="*/ 2147483647 h 1274"/>
              <a:gd name="T48" fmla="*/ 2147483647 w 338"/>
              <a:gd name="T49" fmla="*/ 2147483647 h 1274"/>
              <a:gd name="T50" fmla="*/ 2147483647 w 338"/>
              <a:gd name="T51" fmla="*/ 2147483647 h 1274"/>
              <a:gd name="T52" fmla="*/ 2147483647 w 338"/>
              <a:gd name="T53" fmla="*/ 2147483647 h 1274"/>
              <a:gd name="T54" fmla="*/ 2147483647 w 338"/>
              <a:gd name="T55" fmla="*/ 2147483647 h 1274"/>
              <a:gd name="T56" fmla="*/ 2147483647 w 338"/>
              <a:gd name="T57" fmla="*/ 2147483647 h 1274"/>
              <a:gd name="T58" fmla="*/ 2147483647 w 338"/>
              <a:gd name="T59" fmla="*/ 2147483647 h 1274"/>
              <a:gd name="T60" fmla="*/ 2147483647 w 338"/>
              <a:gd name="T61" fmla="*/ 2147483647 h 1274"/>
              <a:gd name="T62" fmla="*/ 2147483647 w 338"/>
              <a:gd name="T63" fmla="*/ 2147483647 h 1274"/>
              <a:gd name="T64" fmla="*/ 2147483647 w 338"/>
              <a:gd name="T65" fmla="*/ 2147483647 h 1274"/>
              <a:gd name="T66" fmla="*/ 2147483647 w 338"/>
              <a:gd name="T67" fmla="*/ 2147483647 h 1274"/>
              <a:gd name="T68" fmla="*/ 2147483647 w 338"/>
              <a:gd name="T69" fmla="*/ 2147483647 h 1274"/>
              <a:gd name="T70" fmla="*/ 2147483647 w 338"/>
              <a:gd name="T71" fmla="*/ 2147483647 h 1274"/>
              <a:gd name="T72" fmla="*/ 2147483647 w 338"/>
              <a:gd name="T73" fmla="*/ 2147483647 h 1274"/>
              <a:gd name="T74" fmla="*/ 2147483647 w 338"/>
              <a:gd name="T75" fmla="*/ 2147483647 h 1274"/>
              <a:gd name="T76" fmla="*/ 2147483647 w 338"/>
              <a:gd name="T77" fmla="*/ 2147483647 h 1274"/>
              <a:gd name="T78" fmla="*/ 0 w 338"/>
              <a:gd name="T79" fmla="*/ 2147483647 h 1274"/>
              <a:gd name="T80" fmla="*/ 0 w 338"/>
              <a:gd name="T81" fmla="*/ 2147483647 h 1274"/>
              <a:gd name="T82" fmla="*/ 0 w 338"/>
              <a:gd name="T83" fmla="*/ 2147483647 h 1274"/>
              <a:gd name="T84" fmla="*/ 0 w 338"/>
              <a:gd name="T85" fmla="*/ 2147483647 h 1274"/>
              <a:gd name="T86" fmla="*/ 0 w 338"/>
              <a:gd name="T87" fmla="*/ 2147483647 h 1274"/>
              <a:gd name="T88" fmla="*/ 0 w 338"/>
              <a:gd name="T89" fmla="*/ 2147483647 h 1274"/>
              <a:gd name="T90" fmla="*/ 0 w 338"/>
              <a:gd name="T91" fmla="*/ 2147483647 h 1274"/>
              <a:gd name="T92" fmla="*/ 2147483647 w 338"/>
              <a:gd name="T93" fmla="*/ 2147483647 h 1274"/>
              <a:gd name="T94" fmla="*/ 2147483647 w 338"/>
              <a:gd name="T95" fmla="*/ 2147483647 h 1274"/>
              <a:gd name="T96" fmla="*/ 2147483647 w 338"/>
              <a:gd name="T97" fmla="*/ 2147483647 h 1274"/>
              <a:gd name="T98" fmla="*/ 2147483647 w 338"/>
              <a:gd name="T99" fmla="*/ 2147483647 h 1274"/>
              <a:gd name="T100" fmla="*/ 2147483647 w 338"/>
              <a:gd name="T101" fmla="*/ 2147483647 h 1274"/>
              <a:gd name="T102" fmla="*/ 2147483647 w 338"/>
              <a:gd name="T103" fmla="*/ 2147483647 h 1274"/>
              <a:gd name="T104" fmla="*/ 2147483647 w 338"/>
              <a:gd name="T105" fmla="*/ 2147483647 h 12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8"/>
              <a:gd name="T160" fmla="*/ 0 h 1274"/>
              <a:gd name="T161" fmla="*/ 338 w 338"/>
              <a:gd name="T162" fmla="*/ 1274 h 12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8" h="1274">
                <a:moveTo>
                  <a:pt x="129" y="195"/>
                </a:moveTo>
                <a:lnTo>
                  <a:pt x="129" y="165"/>
                </a:lnTo>
                <a:lnTo>
                  <a:pt x="129" y="150"/>
                </a:lnTo>
                <a:lnTo>
                  <a:pt x="145" y="150"/>
                </a:lnTo>
                <a:lnTo>
                  <a:pt x="145" y="135"/>
                </a:lnTo>
                <a:lnTo>
                  <a:pt x="145" y="120"/>
                </a:lnTo>
                <a:lnTo>
                  <a:pt x="161" y="105"/>
                </a:lnTo>
                <a:lnTo>
                  <a:pt x="161" y="90"/>
                </a:lnTo>
                <a:lnTo>
                  <a:pt x="161" y="75"/>
                </a:lnTo>
                <a:lnTo>
                  <a:pt x="177" y="75"/>
                </a:lnTo>
                <a:lnTo>
                  <a:pt x="177" y="60"/>
                </a:lnTo>
                <a:lnTo>
                  <a:pt x="193" y="45"/>
                </a:lnTo>
                <a:lnTo>
                  <a:pt x="193" y="30"/>
                </a:lnTo>
                <a:lnTo>
                  <a:pt x="193" y="15"/>
                </a:lnTo>
                <a:lnTo>
                  <a:pt x="209" y="15"/>
                </a:lnTo>
                <a:lnTo>
                  <a:pt x="209" y="0"/>
                </a:lnTo>
                <a:lnTo>
                  <a:pt x="209" y="15"/>
                </a:lnTo>
                <a:lnTo>
                  <a:pt x="209" y="30"/>
                </a:lnTo>
                <a:lnTo>
                  <a:pt x="209" y="45"/>
                </a:lnTo>
                <a:lnTo>
                  <a:pt x="209" y="60"/>
                </a:lnTo>
                <a:lnTo>
                  <a:pt x="209" y="75"/>
                </a:lnTo>
                <a:lnTo>
                  <a:pt x="209" y="90"/>
                </a:lnTo>
                <a:lnTo>
                  <a:pt x="209" y="105"/>
                </a:lnTo>
                <a:lnTo>
                  <a:pt x="209" y="120"/>
                </a:lnTo>
                <a:lnTo>
                  <a:pt x="209" y="135"/>
                </a:lnTo>
                <a:lnTo>
                  <a:pt x="209" y="150"/>
                </a:lnTo>
                <a:lnTo>
                  <a:pt x="209" y="165"/>
                </a:lnTo>
                <a:lnTo>
                  <a:pt x="209" y="180"/>
                </a:lnTo>
                <a:lnTo>
                  <a:pt x="209" y="195"/>
                </a:lnTo>
                <a:lnTo>
                  <a:pt x="225" y="195"/>
                </a:lnTo>
                <a:lnTo>
                  <a:pt x="241" y="195"/>
                </a:lnTo>
                <a:lnTo>
                  <a:pt x="241" y="210"/>
                </a:lnTo>
                <a:lnTo>
                  <a:pt x="258" y="225"/>
                </a:lnTo>
                <a:lnTo>
                  <a:pt x="258" y="240"/>
                </a:lnTo>
                <a:lnTo>
                  <a:pt x="274" y="240"/>
                </a:lnTo>
                <a:lnTo>
                  <a:pt x="290" y="255"/>
                </a:lnTo>
                <a:lnTo>
                  <a:pt x="290" y="270"/>
                </a:lnTo>
                <a:lnTo>
                  <a:pt x="290" y="285"/>
                </a:lnTo>
                <a:lnTo>
                  <a:pt x="306" y="285"/>
                </a:lnTo>
                <a:lnTo>
                  <a:pt x="306" y="300"/>
                </a:lnTo>
                <a:lnTo>
                  <a:pt x="306" y="315"/>
                </a:lnTo>
                <a:lnTo>
                  <a:pt x="306" y="330"/>
                </a:lnTo>
                <a:lnTo>
                  <a:pt x="306" y="345"/>
                </a:lnTo>
                <a:lnTo>
                  <a:pt x="306" y="360"/>
                </a:lnTo>
                <a:lnTo>
                  <a:pt x="306" y="375"/>
                </a:lnTo>
                <a:lnTo>
                  <a:pt x="306" y="390"/>
                </a:lnTo>
                <a:lnTo>
                  <a:pt x="306" y="405"/>
                </a:lnTo>
                <a:lnTo>
                  <a:pt x="306" y="420"/>
                </a:lnTo>
                <a:lnTo>
                  <a:pt x="306" y="435"/>
                </a:lnTo>
                <a:lnTo>
                  <a:pt x="306" y="450"/>
                </a:lnTo>
                <a:lnTo>
                  <a:pt x="306" y="465"/>
                </a:lnTo>
                <a:lnTo>
                  <a:pt x="306" y="480"/>
                </a:lnTo>
                <a:lnTo>
                  <a:pt x="306" y="495"/>
                </a:lnTo>
                <a:lnTo>
                  <a:pt x="306" y="510"/>
                </a:lnTo>
                <a:lnTo>
                  <a:pt x="306" y="525"/>
                </a:lnTo>
                <a:lnTo>
                  <a:pt x="306" y="540"/>
                </a:lnTo>
                <a:lnTo>
                  <a:pt x="306" y="555"/>
                </a:lnTo>
                <a:lnTo>
                  <a:pt x="306" y="570"/>
                </a:lnTo>
                <a:lnTo>
                  <a:pt x="322" y="585"/>
                </a:lnTo>
                <a:lnTo>
                  <a:pt x="322" y="600"/>
                </a:lnTo>
                <a:lnTo>
                  <a:pt x="322" y="615"/>
                </a:lnTo>
                <a:lnTo>
                  <a:pt x="338" y="644"/>
                </a:lnTo>
                <a:lnTo>
                  <a:pt x="338" y="659"/>
                </a:lnTo>
                <a:lnTo>
                  <a:pt x="338" y="674"/>
                </a:lnTo>
                <a:lnTo>
                  <a:pt x="338" y="689"/>
                </a:lnTo>
                <a:lnTo>
                  <a:pt x="338" y="704"/>
                </a:lnTo>
                <a:lnTo>
                  <a:pt x="338" y="719"/>
                </a:lnTo>
                <a:lnTo>
                  <a:pt x="338" y="734"/>
                </a:lnTo>
                <a:lnTo>
                  <a:pt x="338" y="749"/>
                </a:lnTo>
                <a:lnTo>
                  <a:pt x="338" y="779"/>
                </a:lnTo>
                <a:lnTo>
                  <a:pt x="338" y="794"/>
                </a:lnTo>
                <a:lnTo>
                  <a:pt x="338" y="809"/>
                </a:lnTo>
                <a:lnTo>
                  <a:pt x="338" y="824"/>
                </a:lnTo>
                <a:lnTo>
                  <a:pt x="338" y="839"/>
                </a:lnTo>
                <a:lnTo>
                  <a:pt x="338" y="869"/>
                </a:lnTo>
                <a:lnTo>
                  <a:pt x="338" y="884"/>
                </a:lnTo>
                <a:lnTo>
                  <a:pt x="338" y="899"/>
                </a:lnTo>
                <a:lnTo>
                  <a:pt x="338" y="914"/>
                </a:lnTo>
                <a:lnTo>
                  <a:pt x="322" y="929"/>
                </a:lnTo>
                <a:lnTo>
                  <a:pt x="322" y="944"/>
                </a:lnTo>
                <a:lnTo>
                  <a:pt x="322" y="959"/>
                </a:lnTo>
                <a:lnTo>
                  <a:pt x="322" y="974"/>
                </a:lnTo>
                <a:lnTo>
                  <a:pt x="322" y="989"/>
                </a:lnTo>
                <a:lnTo>
                  <a:pt x="322" y="1004"/>
                </a:lnTo>
                <a:lnTo>
                  <a:pt x="322" y="1019"/>
                </a:lnTo>
                <a:lnTo>
                  <a:pt x="306" y="1019"/>
                </a:lnTo>
                <a:lnTo>
                  <a:pt x="306" y="1034"/>
                </a:lnTo>
                <a:lnTo>
                  <a:pt x="322" y="1034"/>
                </a:lnTo>
                <a:lnTo>
                  <a:pt x="322" y="1049"/>
                </a:lnTo>
                <a:lnTo>
                  <a:pt x="322" y="1064"/>
                </a:lnTo>
                <a:lnTo>
                  <a:pt x="322" y="1079"/>
                </a:lnTo>
                <a:lnTo>
                  <a:pt x="322" y="1094"/>
                </a:lnTo>
                <a:lnTo>
                  <a:pt x="322" y="1109"/>
                </a:lnTo>
                <a:lnTo>
                  <a:pt x="290" y="1124"/>
                </a:lnTo>
                <a:lnTo>
                  <a:pt x="306" y="1124"/>
                </a:lnTo>
                <a:lnTo>
                  <a:pt x="322" y="1109"/>
                </a:lnTo>
                <a:lnTo>
                  <a:pt x="306" y="1109"/>
                </a:lnTo>
                <a:lnTo>
                  <a:pt x="306" y="1124"/>
                </a:lnTo>
                <a:lnTo>
                  <a:pt x="306" y="1139"/>
                </a:lnTo>
                <a:lnTo>
                  <a:pt x="306" y="1154"/>
                </a:lnTo>
                <a:lnTo>
                  <a:pt x="306" y="1169"/>
                </a:lnTo>
                <a:lnTo>
                  <a:pt x="306" y="1184"/>
                </a:lnTo>
                <a:lnTo>
                  <a:pt x="290" y="1184"/>
                </a:lnTo>
                <a:lnTo>
                  <a:pt x="290" y="1199"/>
                </a:lnTo>
                <a:lnTo>
                  <a:pt x="290" y="1184"/>
                </a:lnTo>
                <a:lnTo>
                  <a:pt x="290" y="1199"/>
                </a:lnTo>
                <a:lnTo>
                  <a:pt x="258" y="1214"/>
                </a:lnTo>
                <a:lnTo>
                  <a:pt x="274" y="1214"/>
                </a:lnTo>
                <a:lnTo>
                  <a:pt x="274" y="1229"/>
                </a:lnTo>
                <a:lnTo>
                  <a:pt x="274" y="1244"/>
                </a:lnTo>
                <a:lnTo>
                  <a:pt x="274" y="1229"/>
                </a:lnTo>
                <a:lnTo>
                  <a:pt x="274" y="1214"/>
                </a:lnTo>
                <a:lnTo>
                  <a:pt x="274" y="1199"/>
                </a:lnTo>
                <a:lnTo>
                  <a:pt x="274" y="1184"/>
                </a:lnTo>
                <a:lnTo>
                  <a:pt x="274" y="1169"/>
                </a:lnTo>
                <a:lnTo>
                  <a:pt x="274" y="1139"/>
                </a:lnTo>
                <a:lnTo>
                  <a:pt x="258" y="1139"/>
                </a:lnTo>
                <a:lnTo>
                  <a:pt x="258" y="1124"/>
                </a:lnTo>
                <a:lnTo>
                  <a:pt x="258" y="1109"/>
                </a:lnTo>
                <a:lnTo>
                  <a:pt x="258" y="1094"/>
                </a:lnTo>
                <a:lnTo>
                  <a:pt x="258" y="1079"/>
                </a:lnTo>
                <a:lnTo>
                  <a:pt x="258" y="1064"/>
                </a:lnTo>
                <a:lnTo>
                  <a:pt x="258" y="1049"/>
                </a:lnTo>
                <a:lnTo>
                  <a:pt x="241" y="1019"/>
                </a:lnTo>
                <a:lnTo>
                  <a:pt x="241" y="1004"/>
                </a:lnTo>
                <a:lnTo>
                  <a:pt x="241" y="989"/>
                </a:lnTo>
                <a:lnTo>
                  <a:pt x="241" y="974"/>
                </a:lnTo>
                <a:lnTo>
                  <a:pt x="241" y="959"/>
                </a:lnTo>
                <a:lnTo>
                  <a:pt x="241" y="944"/>
                </a:lnTo>
                <a:lnTo>
                  <a:pt x="241" y="929"/>
                </a:lnTo>
                <a:lnTo>
                  <a:pt x="241" y="914"/>
                </a:lnTo>
                <a:lnTo>
                  <a:pt x="241" y="899"/>
                </a:lnTo>
                <a:lnTo>
                  <a:pt x="225" y="884"/>
                </a:lnTo>
                <a:lnTo>
                  <a:pt x="225" y="869"/>
                </a:lnTo>
                <a:lnTo>
                  <a:pt x="209" y="869"/>
                </a:lnTo>
                <a:lnTo>
                  <a:pt x="209" y="854"/>
                </a:lnTo>
                <a:lnTo>
                  <a:pt x="193" y="824"/>
                </a:lnTo>
                <a:lnTo>
                  <a:pt x="193" y="809"/>
                </a:lnTo>
                <a:lnTo>
                  <a:pt x="193" y="794"/>
                </a:lnTo>
                <a:lnTo>
                  <a:pt x="193" y="779"/>
                </a:lnTo>
                <a:lnTo>
                  <a:pt x="193" y="764"/>
                </a:lnTo>
                <a:lnTo>
                  <a:pt x="177" y="749"/>
                </a:lnTo>
                <a:lnTo>
                  <a:pt x="177" y="734"/>
                </a:lnTo>
                <a:lnTo>
                  <a:pt x="161" y="734"/>
                </a:lnTo>
                <a:lnTo>
                  <a:pt x="145" y="734"/>
                </a:lnTo>
                <a:lnTo>
                  <a:pt x="145" y="749"/>
                </a:lnTo>
                <a:lnTo>
                  <a:pt x="129" y="749"/>
                </a:lnTo>
                <a:lnTo>
                  <a:pt x="129" y="764"/>
                </a:lnTo>
                <a:lnTo>
                  <a:pt x="113" y="779"/>
                </a:lnTo>
                <a:lnTo>
                  <a:pt x="113" y="794"/>
                </a:lnTo>
                <a:lnTo>
                  <a:pt x="113" y="809"/>
                </a:lnTo>
                <a:lnTo>
                  <a:pt x="97" y="854"/>
                </a:lnTo>
                <a:lnTo>
                  <a:pt x="97" y="869"/>
                </a:lnTo>
                <a:lnTo>
                  <a:pt x="97" y="884"/>
                </a:lnTo>
                <a:lnTo>
                  <a:pt x="97" y="899"/>
                </a:lnTo>
                <a:lnTo>
                  <a:pt x="97" y="914"/>
                </a:lnTo>
                <a:lnTo>
                  <a:pt x="97" y="929"/>
                </a:lnTo>
                <a:lnTo>
                  <a:pt x="97" y="944"/>
                </a:lnTo>
                <a:lnTo>
                  <a:pt x="97" y="959"/>
                </a:lnTo>
                <a:lnTo>
                  <a:pt x="97" y="974"/>
                </a:lnTo>
                <a:lnTo>
                  <a:pt x="97" y="1004"/>
                </a:lnTo>
                <a:lnTo>
                  <a:pt x="97" y="1019"/>
                </a:lnTo>
                <a:lnTo>
                  <a:pt x="80" y="1019"/>
                </a:lnTo>
                <a:lnTo>
                  <a:pt x="80" y="1049"/>
                </a:lnTo>
                <a:lnTo>
                  <a:pt x="80" y="1064"/>
                </a:lnTo>
                <a:lnTo>
                  <a:pt x="80" y="1079"/>
                </a:lnTo>
                <a:lnTo>
                  <a:pt x="80" y="1094"/>
                </a:lnTo>
                <a:lnTo>
                  <a:pt x="80" y="1109"/>
                </a:lnTo>
                <a:lnTo>
                  <a:pt x="80" y="1124"/>
                </a:lnTo>
                <a:lnTo>
                  <a:pt x="80" y="1139"/>
                </a:lnTo>
                <a:lnTo>
                  <a:pt x="80" y="1154"/>
                </a:lnTo>
                <a:lnTo>
                  <a:pt x="80" y="1169"/>
                </a:lnTo>
                <a:lnTo>
                  <a:pt x="64" y="1184"/>
                </a:lnTo>
                <a:lnTo>
                  <a:pt x="64" y="1199"/>
                </a:lnTo>
                <a:lnTo>
                  <a:pt x="64" y="1214"/>
                </a:lnTo>
                <a:lnTo>
                  <a:pt x="64" y="1229"/>
                </a:lnTo>
                <a:lnTo>
                  <a:pt x="64" y="1244"/>
                </a:lnTo>
                <a:lnTo>
                  <a:pt x="48" y="1244"/>
                </a:lnTo>
                <a:lnTo>
                  <a:pt x="48" y="1259"/>
                </a:lnTo>
                <a:lnTo>
                  <a:pt x="64" y="1259"/>
                </a:lnTo>
                <a:lnTo>
                  <a:pt x="64" y="1244"/>
                </a:lnTo>
                <a:lnTo>
                  <a:pt x="64" y="1259"/>
                </a:lnTo>
                <a:lnTo>
                  <a:pt x="48" y="1259"/>
                </a:lnTo>
                <a:lnTo>
                  <a:pt x="48" y="1274"/>
                </a:lnTo>
                <a:lnTo>
                  <a:pt x="48" y="1259"/>
                </a:lnTo>
                <a:lnTo>
                  <a:pt x="48" y="1244"/>
                </a:lnTo>
                <a:lnTo>
                  <a:pt x="48" y="1229"/>
                </a:lnTo>
                <a:lnTo>
                  <a:pt x="32" y="1229"/>
                </a:lnTo>
                <a:lnTo>
                  <a:pt x="32" y="1214"/>
                </a:lnTo>
                <a:lnTo>
                  <a:pt x="32" y="1199"/>
                </a:lnTo>
                <a:lnTo>
                  <a:pt x="32" y="1184"/>
                </a:lnTo>
                <a:lnTo>
                  <a:pt x="16" y="1169"/>
                </a:lnTo>
                <a:lnTo>
                  <a:pt x="16" y="1154"/>
                </a:lnTo>
                <a:lnTo>
                  <a:pt x="16" y="1139"/>
                </a:lnTo>
                <a:lnTo>
                  <a:pt x="16" y="1124"/>
                </a:lnTo>
                <a:lnTo>
                  <a:pt x="0" y="1109"/>
                </a:lnTo>
                <a:lnTo>
                  <a:pt x="0" y="1094"/>
                </a:lnTo>
                <a:lnTo>
                  <a:pt x="0" y="1079"/>
                </a:lnTo>
                <a:lnTo>
                  <a:pt x="0" y="1064"/>
                </a:lnTo>
                <a:lnTo>
                  <a:pt x="0" y="1049"/>
                </a:lnTo>
                <a:lnTo>
                  <a:pt x="0" y="1019"/>
                </a:lnTo>
                <a:lnTo>
                  <a:pt x="0" y="1004"/>
                </a:lnTo>
                <a:lnTo>
                  <a:pt x="0" y="989"/>
                </a:lnTo>
                <a:lnTo>
                  <a:pt x="0" y="974"/>
                </a:lnTo>
                <a:lnTo>
                  <a:pt x="0" y="959"/>
                </a:lnTo>
                <a:lnTo>
                  <a:pt x="0" y="944"/>
                </a:lnTo>
                <a:lnTo>
                  <a:pt x="0" y="929"/>
                </a:lnTo>
                <a:lnTo>
                  <a:pt x="0" y="914"/>
                </a:lnTo>
                <a:lnTo>
                  <a:pt x="0" y="899"/>
                </a:lnTo>
                <a:lnTo>
                  <a:pt x="0" y="884"/>
                </a:lnTo>
                <a:lnTo>
                  <a:pt x="16" y="869"/>
                </a:lnTo>
                <a:lnTo>
                  <a:pt x="16" y="854"/>
                </a:lnTo>
                <a:lnTo>
                  <a:pt x="16" y="839"/>
                </a:lnTo>
                <a:lnTo>
                  <a:pt x="16" y="809"/>
                </a:lnTo>
                <a:lnTo>
                  <a:pt x="0" y="794"/>
                </a:lnTo>
                <a:lnTo>
                  <a:pt x="0" y="779"/>
                </a:lnTo>
                <a:lnTo>
                  <a:pt x="0" y="764"/>
                </a:lnTo>
                <a:lnTo>
                  <a:pt x="0" y="749"/>
                </a:lnTo>
                <a:lnTo>
                  <a:pt x="0" y="734"/>
                </a:lnTo>
                <a:lnTo>
                  <a:pt x="0" y="719"/>
                </a:lnTo>
                <a:lnTo>
                  <a:pt x="0" y="704"/>
                </a:lnTo>
                <a:lnTo>
                  <a:pt x="0" y="689"/>
                </a:lnTo>
                <a:lnTo>
                  <a:pt x="0" y="674"/>
                </a:lnTo>
                <a:lnTo>
                  <a:pt x="0" y="659"/>
                </a:lnTo>
                <a:lnTo>
                  <a:pt x="0" y="644"/>
                </a:lnTo>
                <a:lnTo>
                  <a:pt x="0" y="630"/>
                </a:lnTo>
                <a:lnTo>
                  <a:pt x="0" y="615"/>
                </a:lnTo>
                <a:lnTo>
                  <a:pt x="0" y="600"/>
                </a:lnTo>
                <a:lnTo>
                  <a:pt x="0" y="585"/>
                </a:lnTo>
                <a:lnTo>
                  <a:pt x="0" y="570"/>
                </a:lnTo>
                <a:lnTo>
                  <a:pt x="16" y="570"/>
                </a:lnTo>
                <a:lnTo>
                  <a:pt x="16" y="555"/>
                </a:lnTo>
                <a:lnTo>
                  <a:pt x="16" y="540"/>
                </a:lnTo>
                <a:lnTo>
                  <a:pt x="16" y="525"/>
                </a:lnTo>
                <a:lnTo>
                  <a:pt x="16" y="510"/>
                </a:lnTo>
                <a:lnTo>
                  <a:pt x="16" y="495"/>
                </a:lnTo>
                <a:lnTo>
                  <a:pt x="16" y="480"/>
                </a:lnTo>
                <a:lnTo>
                  <a:pt x="16" y="465"/>
                </a:lnTo>
                <a:lnTo>
                  <a:pt x="16" y="450"/>
                </a:lnTo>
                <a:lnTo>
                  <a:pt x="16" y="435"/>
                </a:lnTo>
                <a:lnTo>
                  <a:pt x="16" y="420"/>
                </a:lnTo>
                <a:lnTo>
                  <a:pt x="32" y="420"/>
                </a:lnTo>
                <a:lnTo>
                  <a:pt x="32" y="405"/>
                </a:lnTo>
                <a:lnTo>
                  <a:pt x="32" y="390"/>
                </a:lnTo>
                <a:lnTo>
                  <a:pt x="32" y="375"/>
                </a:lnTo>
                <a:lnTo>
                  <a:pt x="32" y="360"/>
                </a:lnTo>
                <a:lnTo>
                  <a:pt x="32" y="345"/>
                </a:lnTo>
                <a:lnTo>
                  <a:pt x="32" y="330"/>
                </a:lnTo>
                <a:lnTo>
                  <a:pt x="32" y="315"/>
                </a:lnTo>
                <a:lnTo>
                  <a:pt x="32" y="300"/>
                </a:lnTo>
                <a:lnTo>
                  <a:pt x="32" y="285"/>
                </a:lnTo>
                <a:lnTo>
                  <a:pt x="32" y="270"/>
                </a:lnTo>
                <a:lnTo>
                  <a:pt x="32" y="255"/>
                </a:lnTo>
                <a:lnTo>
                  <a:pt x="48" y="255"/>
                </a:lnTo>
                <a:lnTo>
                  <a:pt x="48" y="240"/>
                </a:lnTo>
                <a:lnTo>
                  <a:pt x="64" y="240"/>
                </a:lnTo>
                <a:lnTo>
                  <a:pt x="64" y="225"/>
                </a:lnTo>
                <a:lnTo>
                  <a:pt x="80" y="225"/>
                </a:lnTo>
                <a:lnTo>
                  <a:pt x="80" y="210"/>
                </a:lnTo>
                <a:lnTo>
                  <a:pt x="97" y="210"/>
                </a:lnTo>
                <a:lnTo>
                  <a:pt x="97" y="195"/>
                </a:lnTo>
                <a:lnTo>
                  <a:pt x="113" y="195"/>
                </a:lnTo>
                <a:lnTo>
                  <a:pt x="129" y="180"/>
                </a:lnTo>
                <a:lnTo>
                  <a:pt x="129" y="165"/>
                </a:lnTo>
                <a:lnTo>
                  <a:pt x="129" y="180"/>
                </a:lnTo>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238611" name="Rectangle 32"/>
          <p:cNvSpPr>
            <a:spLocks noChangeArrowheads="1"/>
          </p:cNvSpPr>
          <p:nvPr/>
        </p:nvSpPr>
        <p:spPr bwMode="auto">
          <a:xfrm>
            <a:off x="3436938" y="1951038"/>
            <a:ext cx="638175" cy="214312"/>
          </a:xfrm>
          <a:prstGeom prst="rect">
            <a:avLst/>
          </a:prstGeom>
          <a:solidFill>
            <a:schemeClr val="bg2"/>
          </a:solidFill>
          <a:ln w="25400">
            <a:solidFill>
              <a:schemeClr val="tx1"/>
            </a:solidFill>
            <a:miter lim="800000"/>
            <a:headEnd/>
            <a:tailEnd/>
          </a:ln>
        </p:spPr>
        <p:txBody>
          <a:bodyPr/>
          <a:lstStyle/>
          <a:p>
            <a:endParaRPr lang="en-US" sz="2800"/>
          </a:p>
        </p:txBody>
      </p:sp>
      <p:sp>
        <p:nvSpPr>
          <p:cNvPr id="238612" name="Rectangle 33"/>
          <p:cNvSpPr>
            <a:spLocks noChangeArrowheads="1"/>
          </p:cNvSpPr>
          <p:nvPr/>
        </p:nvSpPr>
        <p:spPr bwMode="auto">
          <a:xfrm>
            <a:off x="3436938" y="2687638"/>
            <a:ext cx="2197100" cy="263525"/>
          </a:xfrm>
          <a:prstGeom prst="rect">
            <a:avLst/>
          </a:prstGeom>
          <a:solidFill>
            <a:srgbClr val="FFFF00"/>
          </a:solidFill>
          <a:ln w="25400">
            <a:solidFill>
              <a:schemeClr val="tx1"/>
            </a:solidFill>
            <a:miter lim="800000"/>
            <a:headEnd/>
            <a:tailEnd/>
          </a:ln>
        </p:spPr>
        <p:txBody>
          <a:bodyPr/>
          <a:lstStyle/>
          <a:p>
            <a:endParaRPr lang="en-US" sz="2800"/>
          </a:p>
        </p:txBody>
      </p:sp>
      <p:grpSp>
        <p:nvGrpSpPr>
          <p:cNvPr id="238613" name="Group 34"/>
          <p:cNvGrpSpPr>
            <a:grpSpLocks/>
          </p:cNvGrpSpPr>
          <p:nvPr/>
        </p:nvGrpSpPr>
        <p:grpSpPr bwMode="auto">
          <a:xfrm>
            <a:off x="3667125" y="2212975"/>
            <a:ext cx="177800" cy="165100"/>
            <a:chOff x="2310" y="1394"/>
            <a:chExt cx="112" cy="104"/>
          </a:xfrm>
        </p:grpSpPr>
        <p:sp>
          <p:nvSpPr>
            <p:cNvPr id="238662" name="Freeform 35"/>
            <p:cNvSpPr>
              <a:spLocks/>
            </p:cNvSpPr>
            <p:nvPr/>
          </p:nvSpPr>
          <p:spPr bwMode="auto">
            <a:xfrm>
              <a:off x="2310" y="1423"/>
              <a:ext cx="112" cy="75"/>
            </a:xfrm>
            <a:custGeom>
              <a:avLst/>
              <a:gdLst>
                <a:gd name="T0" fmla="*/ 64 w 112"/>
                <a:gd name="T1" fmla="*/ 75 h 75"/>
                <a:gd name="T2" fmla="*/ 64 w 112"/>
                <a:gd name="T3" fmla="*/ 75 h 75"/>
                <a:gd name="T4" fmla="*/ 0 w 112"/>
                <a:gd name="T5" fmla="*/ 0 h 75"/>
                <a:gd name="T6" fmla="*/ 64 w 112"/>
                <a:gd name="T7" fmla="*/ 15 h 75"/>
                <a:gd name="T8" fmla="*/ 112 w 112"/>
                <a:gd name="T9" fmla="*/ 0 h 75"/>
                <a:gd name="T10" fmla="*/ 64 w 112"/>
                <a:gd name="T11" fmla="*/ 75 h 75"/>
                <a:gd name="T12" fmla="*/ 0 60000 65536"/>
                <a:gd name="T13" fmla="*/ 0 60000 65536"/>
                <a:gd name="T14" fmla="*/ 0 60000 65536"/>
                <a:gd name="T15" fmla="*/ 0 60000 65536"/>
                <a:gd name="T16" fmla="*/ 0 60000 65536"/>
                <a:gd name="T17" fmla="*/ 0 60000 65536"/>
                <a:gd name="T18" fmla="*/ 0 w 112"/>
                <a:gd name="T19" fmla="*/ 0 h 75"/>
                <a:gd name="T20" fmla="*/ 112 w 11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12" h="75">
                  <a:moveTo>
                    <a:pt x="64" y="75"/>
                  </a:moveTo>
                  <a:lnTo>
                    <a:pt x="64" y="75"/>
                  </a:lnTo>
                  <a:lnTo>
                    <a:pt x="0" y="0"/>
                  </a:lnTo>
                  <a:lnTo>
                    <a:pt x="64" y="15"/>
                  </a:lnTo>
                  <a:lnTo>
                    <a:pt x="112" y="0"/>
                  </a:lnTo>
                  <a:lnTo>
                    <a:pt x="64" y="75"/>
                  </a:lnTo>
                  <a:close/>
                </a:path>
              </a:pathLst>
            </a:custGeom>
            <a:solidFill>
              <a:schemeClr val="bg2"/>
            </a:solidFill>
            <a:ln w="25400">
              <a:solidFill>
                <a:schemeClr val="tx1"/>
              </a:solidFill>
              <a:round/>
              <a:headEnd/>
              <a:tailEnd/>
            </a:ln>
          </p:spPr>
          <p:txBody>
            <a:bodyPr/>
            <a:lstStyle/>
            <a:p>
              <a:endParaRPr lang="en-US" sz="2800"/>
            </a:p>
          </p:txBody>
        </p:sp>
        <p:sp>
          <p:nvSpPr>
            <p:cNvPr id="238663" name="Line 36"/>
            <p:cNvSpPr>
              <a:spLocks noChangeShapeType="1"/>
            </p:cNvSpPr>
            <p:nvPr/>
          </p:nvSpPr>
          <p:spPr bwMode="auto">
            <a:xfrm>
              <a:off x="2374" y="1394"/>
              <a:ext cx="1" cy="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238614" name="Rectangle 37"/>
          <p:cNvSpPr>
            <a:spLocks noChangeArrowheads="1"/>
          </p:cNvSpPr>
          <p:nvPr/>
        </p:nvSpPr>
        <p:spPr bwMode="auto">
          <a:xfrm>
            <a:off x="3436938" y="2308225"/>
            <a:ext cx="638175" cy="214313"/>
          </a:xfrm>
          <a:prstGeom prst="rect">
            <a:avLst/>
          </a:prstGeom>
          <a:solidFill>
            <a:schemeClr val="bg2"/>
          </a:solidFill>
          <a:ln w="25400">
            <a:solidFill>
              <a:schemeClr val="tx1"/>
            </a:solidFill>
            <a:miter lim="800000"/>
            <a:headEnd/>
            <a:tailEnd/>
          </a:ln>
        </p:spPr>
        <p:txBody>
          <a:bodyPr/>
          <a:lstStyle/>
          <a:p>
            <a:endParaRPr lang="en-US" sz="2800"/>
          </a:p>
        </p:txBody>
      </p:sp>
      <p:grpSp>
        <p:nvGrpSpPr>
          <p:cNvPr id="238615" name="Group 38"/>
          <p:cNvGrpSpPr>
            <a:grpSpLocks/>
          </p:cNvGrpSpPr>
          <p:nvPr/>
        </p:nvGrpSpPr>
        <p:grpSpPr bwMode="auto">
          <a:xfrm>
            <a:off x="3667125" y="2570163"/>
            <a:ext cx="177800" cy="165100"/>
            <a:chOff x="2310" y="1619"/>
            <a:chExt cx="112" cy="104"/>
          </a:xfrm>
        </p:grpSpPr>
        <p:sp>
          <p:nvSpPr>
            <p:cNvPr id="238660" name="Freeform 39"/>
            <p:cNvSpPr>
              <a:spLocks/>
            </p:cNvSpPr>
            <p:nvPr/>
          </p:nvSpPr>
          <p:spPr bwMode="auto">
            <a:xfrm>
              <a:off x="2310" y="1648"/>
              <a:ext cx="112" cy="75"/>
            </a:xfrm>
            <a:custGeom>
              <a:avLst/>
              <a:gdLst>
                <a:gd name="T0" fmla="*/ 64 w 112"/>
                <a:gd name="T1" fmla="*/ 75 h 75"/>
                <a:gd name="T2" fmla="*/ 64 w 112"/>
                <a:gd name="T3" fmla="*/ 75 h 75"/>
                <a:gd name="T4" fmla="*/ 0 w 112"/>
                <a:gd name="T5" fmla="*/ 0 h 75"/>
                <a:gd name="T6" fmla="*/ 64 w 112"/>
                <a:gd name="T7" fmla="*/ 15 h 75"/>
                <a:gd name="T8" fmla="*/ 112 w 112"/>
                <a:gd name="T9" fmla="*/ 0 h 75"/>
                <a:gd name="T10" fmla="*/ 64 w 112"/>
                <a:gd name="T11" fmla="*/ 75 h 75"/>
                <a:gd name="T12" fmla="*/ 0 60000 65536"/>
                <a:gd name="T13" fmla="*/ 0 60000 65536"/>
                <a:gd name="T14" fmla="*/ 0 60000 65536"/>
                <a:gd name="T15" fmla="*/ 0 60000 65536"/>
                <a:gd name="T16" fmla="*/ 0 60000 65536"/>
                <a:gd name="T17" fmla="*/ 0 60000 65536"/>
                <a:gd name="T18" fmla="*/ 0 w 112"/>
                <a:gd name="T19" fmla="*/ 0 h 75"/>
                <a:gd name="T20" fmla="*/ 112 w 11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12" h="75">
                  <a:moveTo>
                    <a:pt x="64" y="75"/>
                  </a:moveTo>
                  <a:lnTo>
                    <a:pt x="64" y="75"/>
                  </a:lnTo>
                  <a:lnTo>
                    <a:pt x="0" y="0"/>
                  </a:lnTo>
                  <a:lnTo>
                    <a:pt x="64" y="15"/>
                  </a:lnTo>
                  <a:lnTo>
                    <a:pt x="112" y="0"/>
                  </a:lnTo>
                  <a:lnTo>
                    <a:pt x="64" y="75"/>
                  </a:lnTo>
                  <a:close/>
                </a:path>
              </a:pathLst>
            </a:custGeom>
            <a:solidFill>
              <a:schemeClr val="bg2"/>
            </a:solidFill>
            <a:ln w="25400">
              <a:solidFill>
                <a:schemeClr val="tx1"/>
              </a:solidFill>
              <a:round/>
              <a:headEnd/>
              <a:tailEnd/>
            </a:ln>
          </p:spPr>
          <p:txBody>
            <a:bodyPr/>
            <a:lstStyle/>
            <a:p>
              <a:endParaRPr lang="en-US" sz="2800"/>
            </a:p>
          </p:txBody>
        </p:sp>
        <p:sp>
          <p:nvSpPr>
            <p:cNvPr id="238661" name="Line 40"/>
            <p:cNvSpPr>
              <a:spLocks noChangeShapeType="1"/>
            </p:cNvSpPr>
            <p:nvPr/>
          </p:nvSpPr>
          <p:spPr bwMode="auto">
            <a:xfrm>
              <a:off x="2374" y="1619"/>
              <a:ext cx="1" cy="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238616" name="Rectangle 41"/>
          <p:cNvSpPr>
            <a:spLocks noChangeArrowheads="1"/>
          </p:cNvSpPr>
          <p:nvPr/>
        </p:nvSpPr>
        <p:spPr bwMode="auto">
          <a:xfrm>
            <a:off x="2924175" y="3140075"/>
            <a:ext cx="231775" cy="215900"/>
          </a:xfrm>
          <a:prstGeom prst="rect">
            <a:avLst/>
          </a:prstGeom>
          <a:solidFill>
            <a:schemeClr val="bg2"/>
          </a:solidFill>
          <a:ln w="25400">
            <a:solidFill>
              <a:schemeClr val="tx1"/>
            </a:solidFill>
            <a:miter lim="800000"/>
            <a:headEnd/>
            <a:tailEnd/>
          </a:ln>
        </p:spPr>
        <p:txBody>
          <a:bodyPr/>
          <a:lstStyle/>
          <a:p>
            <a:endParaRPr lang="en-US" sz="2800"/>
          </a:p>
        </p:txBody>
      </p:sp>
      <p:sp>
        <p:nvSpPr>
          <p:cNvPr id="238617" name="Line 42"/>
          <p:cNvSpPr>
            <a:spLocks noChangeShapeType="1"/>
          </p:cNvSpPr>
          <p:nvPr/>
        </p:nvSpPr>
        <p:spPr bwMode="auto">
          <a:xfrm flipH="1">
            <a:off x="2720975" y="3354388"/>
            <a:ext cx="255588"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238618" name="Group 43"/>
          <p:cNvGrpSpPr>
            <a:grpSpLocks/>
          </p:cNvGrpSpPr>
          <p:nvPr/>
        </p:nvGrpSpPr>
        <p:grpSpPr bwMode="auto">
          <a:xfrm>
            <a:off x="2720975" y="3354388"/>
            <a:ext cx="255588" cy="428625"/>
            <a:chOff x="1714" y="2113"/>
            <a:chExt cx="161" cy="270"/>
          </a:xfrm>
        </p:grpSpPr>
        <p:sp>
          <p:nvSpPr>
            <p:cNvPr id="238656" name="Line 44"/>
            <p:cNvSpPr>
              <a:spLocks noChangeShapeType="1"/>
            </p:cNvSpPr>
            <p:nvPr/>
          </p:nvSpPr>
          <p:spPr bwMode="auto">
            <a:xfrm flipH="1">
              <a:off x="1842" y="2113"/>
              <a:ext cx="33" cy="4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7" name="Line 45"/>
            <p:cNvSpPr>
              <a:spLocks noChangeShapeType="1"/>
            </p:cNvSpPr>
            <p:nvPr/>
          </p:nvSpPr>
          <p:spPr bwMode="auto">
            <a:xfrm flipH="1">
              <a:off x="1794" y="2188"/>
              <a:ext cx="33" cy="6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8" name="Line 46"/>
            <p:cNvSpPr>
              <a:spLocks noChangeShapeType="1"/>
            </p:cNvSpPr>
            <p:nvPr/>
          </p:nvSpPr>
          <p:spPr bwMode="auto">
            <a:xfrm flipH="1">
              <a:off x="1746" y="2263"/>
              <a:ext cx="33" cy="6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9" name="Line 47"/>
            <p:cNvSpPr>
              <a:spLocks noChangeShapeType="1"/>
            </p:cNvSpPr>
            <p:nvPr/>
          </p:nvSpPr>
          <p:spPr bwMode="auto">
            <a:xfrm flipH="1">
              <a:off x="1714" y="2353"/>
              <a:ext cx="17" cy="3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238619" name="Line 48"/>
          <p:cNvSpPr>
            <a:spLocks noChangeShapeType="1"/>
          </p:cNvSpPr>
          <p:nvPr/>
        </p:nvSpPr>
        <p:spPr bwMode="auto">
          <a:xfrm>
            <a:off x="3155950" y="3354388"/>
            <a:ext cx="2571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238620" name="Group 49"/>
          <p:cNvGrpSpPr>
            <a:grpSpLocks/>
          </p:cNvGrpSpPr>
          <p:nvPr/>
        </p:nvGrpSpPr>
        <p:grpSpPr bwMode="auto">
          <a:xfrm>
            <a:off x="3155950" y="3354388"/>
            <a:ext cx="257175" cy="428625"/>
            <a:chOff x="1988" y="2113"/>
            <a:chExt cx="162" cy="270"/>
          </a:xfrm>
        </p:grpSpPr>
        <p:sp>
          <p:nvSpPr>
            <p:cNvPr id="238652" name="Line 50"/>
            <p:cNvSpPr>
              <a:spLocks noChangeShapeType="1"/>
            </p:cNvSpPr>
            <p:nvPr/>
          </p:nvSpPr>
          <p:spPr bwMode="auto">
            <a:xfrm>
              <a:off x="1988" y="2113"/>
              <a:ext cx="33" cy="4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3" name="Line 51"/>
            <p:cNvSpPr>
              <a:spLocks noChangeShapeType="1"/>
            </p:cNvSpPr>
            <p:nvPr/>
          </p:nvSpPr>
          <p:spPr bwMode="auto">
            <a:xfrm>
              <a:off x="2036" y="2188"/>
              <a:ext cx="33" cy="6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4" name="Line 52"/>
            <p:cNvSpPr>
              <a:spLocks noChangeShapeType="1"/>
            </p:cNvSpPr>
            <p:nvPr/>
          </p:nvSpPr>
          <p:spPr bwMode="auto">
            <a:xfrm>
              <a:off x="2084" y="2263"/>
              <a:ext cx="34" cy="6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5" name="Line 53"/>
            <p:cNvSpPr>
              <a:spLocks noChangeShapeType="1"/>
            </p:cNvSpPr>
            <p:nvPr/>
          </p:nvSpPr>
          <p:spPr bwMode="auto">
            <a:xfrm>
              <a:off x="2133" y="2353"/>
              <a:ext cx="17" cy="3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238621" name="Line 54"/>
          <p:cNvSpPr>
            <a:spLocks noChangeShapeType="1"/>
          </p:cNvSpPr>
          <p:nvPr/>
        </p:nvSpPr>
        <p:spPr bwMode="auto">
          <a:xfrm flipV="1">
            <a:off x="3052763" y="2093913"/>
            <a:ext cx="1587" cy="1082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238622" name="Group 55"/>
          <p:cNvGrpSpPr>
            <a:grpSpLocks/>
          </p:cNvGrpSpPr>
          <p:nvPr/>
        </p:nvGrpSpPr>
        <p:grpSpPr bwMode="auto">
          <a:xfrm>
            <a:off x="3052763" y="2093913"/>
            <a:ext cx="1587" cy="1058862"/>
            <a:chOff x="1923" y="1319"/>
            <a:chExt cx="1" cy="667"/>
          </a:xfrm>
        </p:grpSpPr>
        <p:sp>
          <p:nvSpPr>
            <p:cNvPr id="238644" name="Line 56"/>
            <p:cNvSpPr>
              <a:spLocks noChangeShapeType="1"/>
            </p:cNvSpPr>
            <p:nvPr/>
          </p:nvSpPr>
          <p:spPr bwMode="auto">
            <a:xfrm flipV="1">
              <a:off x="1923" y="1933"/>
              <a:ext cx="1" cy="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5" name="Line 57"/>
            <p:cNvSpPr>
              <a:spLocks noChangeShapeType="1"/>
            </p:cNvSpPr>
            <p:nvPr/>
          </p:nvSpPr>
          <p:spPr bwMode="auto">
            <a:xfrm flipV="1">
              <a:off x="1923" y="1843"/>
              <a:ext cx="1" cy="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6" name="Line 58"/>
            <p:cNvSpPr>
              <a:spLocks noChangeShapeType="1"/>
            </p:cNvSpPr>
            <p:nvPr/>
          </p:nvSpPr>
          <p:spPr bwMode="auto">
            <a:xfrm flipV="1">
              <a:off x="1923" y="1753"/>
              <a:ext cx="1" cy="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7" name="Line 59"/>
            <p:cNvSpPr>
              <a:spLocks noChangeShapeType="1"/>
            </p:cNvSpPr>
            <p:nvPr/>
          </p:nvSpPr>
          <p:spPr bwMode="auto">
            <a:xfrm flipV="1">
              <a:off x="1923" y="1663"/>
              <a:ext cx="1" cy="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8" name="Line 60"/>
            <p:cNvSpPr>
              <a:spLocks noChangeShapeType="1"/>
            </p:cNvSpPr>
            <p:nvPr/>
          </p:nvSpPr>
          <p:spPr bwMode="auto">
            <a:xfrm flipV="1">
              <a:off x="1923" y="1574"/>
              <a:ext cx="1" cy="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9" name="Line 61"/>
            <p:cNvSpPr>
              <a:spLocks noChangeShapeType="1"/>
            </p:cNvSpPr>
            <p:nvPr/>
          </p:nvSpPr>
          <p:spPr bwMode="auto">
            <a:xfrm flipV="1">
              <a:off x="1923" y="1484"/>
              <a:ext cx="1" cy="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0" name="Line 62"/>
            <p:cNvSpPr>
              <a:spLocks noChangeShapeType="1"/>
            </p:cNvSpPr>
            <p:nvPr/>
          </p:nvSpPr>
          <p:spPr bwMode="auto">
            <a:xfrm flipV="1">
              <a:off x="1923" y="1394"/>
              <a:ext cx="1" cy="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51" name="Line 63"/>
            <p:cNvSpPr>
              <a:spLocks noChangeShapeType="1"/>
            </p:cNvSpPr>
            <p:nvPr/>
          </p:nvSpPr>
          <p:spPr bwMode="auto">
            <a:xfrm flipV="1">
              <a:off x="1923" y="1319"/>
              <a:ext cx="1" cy="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238623" name="Group 64"/>
          <p:cNvGrpSpPr>
            <a:grpSpLocks/>
          </p:cNvGrpSpPr>
          <p:nvPr/>
        </p:nvGrpSpPr>
        <p:grpSpPr bwMode="auto">
          <a:xfrm>
            <a:off x="3052763" y="2092325"/>
            <a:ext cx="346075" cy="3175"/>
            <a:chOff x="1923" y="1318"/>
            <a:chExt cx="218" cy="2"/>
          </a:xfrm>
        </p:grpSpPr>
        <p:sp>
          <p:nvSpPr>
            <p:cNvPr id="238639" name="Line 65"/>
            <p:cNvSpPr>
              <a:spLocks noChangeShapeType="1"/>
            </p:cNvSpPr>
            <p:nvPr/>
          </p:nvSpPr>
          <p:spPr bwMode="auto">
            <a:xfrm>
              <a:off x="1923" y="1318"/>
              <a:ext cx="21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238640" name="Group 66"/>
            <p:cNvGrpSpPr>
              <a:grpSpLocks/>
            </p:cNvGrpSpPr>
            <p:nvPr/>
          </p:nvGrpSpPr>
          <p:grpSpPr bwMode="auto">
            <a:xfrm>
              <a:off x="1923" y="1318"/>
              <a:ext cx="195" cy="2"/>
              <a:chOff x="1923" y="1318"/>
              <a:chExt cx="195" cy="2"/>
            </a:xfrm>
          </p:grpSpPr>
          <p:sp>
            <p:nvSpPr>
              <p:cNvPr id="238641" name="Line 67"/>
              <p:cNvSpPr>
                <a:spLocks noChangeShapeType="1"/>
              </p:cNvSpPr>
              <p:nvPr/>
            </p:nvSpPr>
            <p:spPr bwMode="auto">
              <a:xfrm>
                <a:off x="1923" y="1318"/>
                <a:ext cx="5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2" name="Line 68"/>
              <p:cNvSpPr>
                <a:spLocks noChangeShapeType="1"/>
              </p:cNvSpPr>
              <p:nvPr/>
            </p:nvSpPr>
            <p:spPr bwMode="auto">
              <a:xfrm>
                <a:off x="2020" y="1318"/>
                <a:ext cx="5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43" name="Line 69"/>
              <p:cNvSpPr>
                <a:spLocks noChangeShapeType="1"/>
              </p:cNvSpPr>
              <p:nvPr/>
            </p:nvSpPr>
            <p:spPr bwMode="auto">
              <a:xfrm>
                <a:off x="2117" y="1319"/>
                <a:ext cx="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sp>
        <p:nvSpPr>
          <p:cNvPr id="238624" name="Rectangle 70"/>
          <p:cNvSpPr>
            <a:spLocks noChangeArrowheads="1"/>
          </p:cNvSpPr>
          <p:nvPr/>
        </p:nvSpPr>
        <p:spPr bwMode="auto">
          <a:xfrm>
            <a:off x="4191000" y="1905000"/>
            <a:ext cx="26262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ballast controller</a:t>
            </a:r>
            <a:endParaRPr lang="en-US" sz="2800" b="0">
              <a:latin typeface="Times New Roman" charset="0"/>
            </a:endParaRPr>
          </a:p>
        </p:txBody>
      </p:sp>
      <p:sp>
        <p:nvSpPr>
          <p:cNvPr id="238625" name="Rectangle 71"/>
          <p:cNvSpPr>
            <a:spLocks noChangeArrowheads="1"/>
          </p:cNvSpPr>
          <p:nvPr/>
        </p:nvSpPr>
        <p:spPr bwMode="auto">
          <a:xfrm>
            <a:off x="4191000" y="2209800"/>
            <a:ext cx="10802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ballast</a:t>
            </a:r>
            <a:endParaRPr lang="en-US" sz="2800" b="0">
              <a:latin typeface="Times New Roman" charset="0"/>
            </a:endParaRPr>
          </a:p>
        </p:txBody>
      </p:sp>
      <p:sp>
        <p:nvSpPr>
          <p:cNvPr id="238626" name="Rectangle 72"/>
          <p:cNvSpPr>
            <a:spLocks noChangeArrowheads="1"/>
          </p:cNvSpPr>
          <p:nvPr/>
        </p:nvSpPr>
        <p:spPr bwMode="auto">
          <a:xfrm>
            <a:off x="5791200" y="2667000"/>
            <a:ext cx="8407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lamp</a:t>
            </a:r>
            <a:endParaRPr lang="en-US" sz="2800" b="0">
              <a:solidFill>
                <a:schemeClr val="bg1"/>
              </a:solidFill>
              <a:latin typeface="Times New Roman" charset="0"/>
            </a:endParaRPr>
          </a:p>
        </p:txBody>
      </p:sp>
      <p:sp>
        <p:nvSpPr>
          <p:cNvPr id="238627" name="Line 73"/>
          <p:cNvSpPr>
            <a:spLocks noChangeShapeType="1"/>
          </p:cNvSpPr>
          <p:nvPr/>
        </p:nvSpPr>
        <p:spPr bwMode="auto">
          <a:xfrm>
            <a:off x="5608638" y="2782888"/>
            <a:ext cx="889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38628" name="Line 74"/>
          <p:cNvSpPr>
            <a:spLocks noChangeShapeType="1"/>
          </p:cNvSpPr>
          <p:nvPr/>
        </p:nvSpPr>
        <p:spPr bwMode="auto">
          <a:xfrm>
            <a:off x="3335338" y="2806700"/>
            <a:ext cx="889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238629" name="Group 75"/>
          <p:cNvGrpSpPr>
            <a:grpSpLocks/>
          </p:cNvGrpSpPr>
          <p:nvPr/>
        </p:nvGrpSpPr>
        <p:grpSpPr bwMode="auto">
          <a:xfrm>
            <a:off x="4702180" y="3454402"/>
            <a:ext cx="1252539" cy="758826"/>
            <a:chOff x="2962" y="2176"/>
            <a:chExt cx="789" cy="478"/>
          </a:xfrm>
        </p:grpSpPr>
        <p:sp>
          <p:nvSpPr>
            <p:cNvPr id="238637" name="Rectangle 76"/>
            <p:cNvSpPr>
              <a:spLocks noChangeArrowheads="1"/>
            </p:cNvSpPr>
            <p:nvPr/>
          </p:nvSpPr>
          <p:spPr bwMode="auto">
            <a:xfrm>
              <a:off x="2962" y="2176"/>
              <a:ext cx="78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dirty="0" smtClean="0">
                  <a:solidFill>
                    <a:srgbClr val="FFFFFF"/>
                  </a:solidFill>
                </a:rPr>
                <a:t>Electric </a:t>
              </a:r>
              <a:endParaRPr lang="en-US" sz="2800" b="0" dirty="0">
                <a:latin typeface="Times New Roman" charset="0"/>
              </a:endParaRPr>
            </a:p>
          </p:txBody>
        </p:sp>
        <p:sp>
          <p:nvSpPr>
            <p:cNvPr id="238638" name="Rectangle 77"/>
            <p:cNvSpPr>
              <a:spLocks noChangeArrowheads="1"/>
            </p:cNvSpPr>
            <p:nvPr/>
          </p:nvSpPr>
          <p:spPr bwMode="auto">
            <a:xfrm>
              <a:off x="2962" y="2383"/>
              <a:ext cx="56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FFFFFF"/>
                  </a:solidFill>
                </a:rPr>
                <a:t>Light</a:t>
              </a:r>
              <a:endParaRPr lang="en-US" sz="2800" b="0">
                <a:latin typeface="Times New Roman" charset="0"/>
              </a:endParaRPr>
            </a:p>
          </p:txBody>
        </p:sp>
      </p:grpSp>
      <p:sp>
        <p:nvSpPr>
          <p:cNvPr id="238630" name="Rectangle 78"/>
          <p:cNvSpPr>
            <a:spLocks noChangeArrowheads="1"/>
          </p:cNvSpPr>
          <p:nvPr/>
        </p:nvSpPr>
        <p:spPr bwMode="auto">
          <a:xfrm>
            <a:off x="3124200" y="3048000"/>
            <a:ext cx="1238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a:solidFill>
                  <a:srgbClr val="FFFFFF"/>
                </a:solidFill>
              </a:rPr>
              <a:t>sensor</a:t>
            </a:r>
          </a:p>
        </p:txBody>
      </p:sp>
      <p:sp>
        <p:nvSpPr>
          <p:cNvPr id="238631" name="Rectangle 79"/>
          <p:cNvSpPr>
            <a:spLocks noChangeArrowheads="1"/>
          </p:cNvSpPr>
          <p:nvPr/>
        </p:nvSpPr>
        <p:spPr bwMode="auto">
          <a:xfrm>
            <a:off x="1376839" y="5029200"/>
            <a:ext cx="135318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800">
                <a:solidFill>
                  <a:srgbClr val="FFFFFF"/>
                </a:solidFill>
              </a:rPr>
              <a:t>Ambient </a:t>
            </a:r>
          </a:p>
          <a:p>
            <a:pPr algn="ctr"/>
            <a:r>
              <a:rPr lang="en-US" sz="2800">
                <a:solidFill>
                  <a:srgbClr val="FFFFFF"/>
                </a:solidFill>
              </a:rPr>
              <a:t>Illum</a:t>
            </a:r>
            <a:endParaRPr lang="en-US" sz="2800" b="0">
              <a:latin typeface="Times New Roman" charset="0"/>
            </a:endParaRPr>
          </a:p>
        </p:txBody>
      </p:sp>
      <p:sp>
        <p:nvSpPr>
          <p:cNvPr id="238632" name="Rectangle 80"/>
          <p:cNvSpPr>
            <a:spLocks noChangeArrowheads="1"/>
          </p:cNvSpPr>
          <p:nvPr/>
        </p:nvSpPr>
        <p:spPr bwMode="auto">
          <a:xfrm>
            <a:off x="5295900" y="4495800"/>
            <a:ext cx="8211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dirty="0">
                <a:solidFill>
                  <a:srgbClr val="FFFFFF"/>
                </a:solidFill>
              </a:rPr>
              <a:t>View</a:t>
            </a:r>
            <a:endParaRPr lang="en-US" sz="2800" b="0" dirty="0">
              <a:latin typeface="Times New Roman" charset="0"/>
            </a:endParaRPr>
          </a:p>
        </p:txBody>
      </p:sp>
      <p:grpSp>
        <p:nvGrpSpPr>
          <p:cNvPr id="238633" name="Group 81"/>
          <p:cNvGrpSpPr>
            <a:grpSpLocks/>
          </p:cNvGrpSpPr>
          <p:nvPr/>
        </p:nvGrpSpPr>
        <p:grpSpPr bwMode="auto">
          <a:xfrm flipH="1" flipV="1">
            <a:off x="5753100" y="3200400"/>
            <a:ext cx="3810000" cy="1219200"/>
            <a:chOff x="4220" y="1763"/>
            <a:chExt cx="1391" cy="1082"/>
          </a:xfrm>
        </p:grpSpPr>
        <p:sp>
          <p:nvSpPr>
            <p:cNvPr id="238634" name="Line 82"/>
            <p:cNvSpPr>
              <a:spLocks noChangeShapeType="1"/>
            </p:cNvSpPr>
            <p:nvPr/>
          </p:nvSpPr>
          <p:spPr bwMode="auto">
            <a:xfrm flipH="1">
              <a:off x="4220" y="1763"/>
              <a:ext cx="1391" cy="1067"/>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35" name="Freeform 83"/>
            <p:cNvSpPr>
              <a:spLocks/>
            </p:cNvSpPr>
            <p:nvPr/>
          </p:nvSpPr>
          <p:spPr bwMode="auto">
            <a:xfrm>
              <a:off x="4221" y="2724"/>
              <a:ext cx="139" cy="120"/>
            </a:xfrm>
            <a:custGeom>
              <a:avLst/>
              <a:gdLst>
                <a:gd name="T0" fmla="*/ 0 w 139"/>
                <a:gd name="T1" fmla="*/ 120 h 120"/>
                <a:gd name="T2" fmla="*/ 139 w 139"/>
                <a:gd name="T3" fmla="*/ 65 h 120"/>
                <a:gd name="T4" fmla="*/ 87 w 139"/>
                <a:gd name="T5" fmla="*/ 0 h 120"/>
                <a:gd name="T6" fmla="*/ 0 w 139"/>
                <a:gd name="T7" fmla="*/ 120 h 120"/>
                <a:gd name="T8" fmla="*/ 0 60000 65536"/>
                <a:gd name="T9" fmla="*/ 0 60000 65536"/>
                <a:gd name="T10" fmla="*/ 0 60000 65536"/>
                <a:gd name="T11" fmla="*/ 0 60000 65536"/>
                <a:gd name="T12" fmla="*/ 0 w 139"/>
                <a:gd name="T13" fmla="*/ 0 h 120"/>
                <a:gd name="T14" fmla="*/ 139 w 139"/>
                <a:gd name="T15" fmla="*/ 120 h 120"/>
              </a:gdLst>
              <a:ahLst/>
              <a:cxnLst>
                <a:cxn ang="T8">
                  <a:pos x="T0" y="T1"/>
                </a:cxn>
                <a:cxn ang="T9">
                  <a:pos x="T2" y="T3"/>
                </a:cxn>
                <a:cxn ang="T10">
                  <a:pos x="T4" y="T5"/>
                </a:cxn>
                <a:cxn ang="T11">
                  <a:pos x="T6" y="T7"/>
                </a:cxn>
              </a:cxnLst>
              <a:rect l="T12" t="T13" r="T14" b="T15"/>
              <a:pathLst>
                <a:path w="139" h="120">
                  <a:moveTo>
                    <a:pt x="0" y="120"/>
                  </a:moveTo>
                  <a:lnTo>
                    <a:pt x="139" y="65"/>
                  </a:lnTo>
                  <a:lnTo>
                    <a:pt x="87" y="0"/>
                  </a:lnTo>
                  <a:lnTo>
                    <a:pt x="0" y="120"/>
                  </a:lnTo>
                  <a:close/>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636" name="Freeform 84"/>
            <p:cNvSpPr>
              <a:spLocks/>
            </p:cNvSpPr>
            <p:nvPr/>
          </p:nvSpPr>
          <p:spPr bwMode="auto">
            <a:xfrm>
              <a:off x="4221" y="2724"/>
              <a:ext cx="140" cy="121"/>
            </a:xfrm>
            <a:custGeom>
              <a:avLst/>
              <a:gdLst>
                <a:gd name="T0" fmla="*/ 0 w 140"/>
                <a:gd name="T1" fmla="*/ 121 h 121"/>
                <a:gd name="T2" fmla="*/ 140 w 140"/>
                <a:gd name="T3" fmla="*/ 66 h 121"/>
                <a:gd name="T4" fmla="*/ 88 w 140"/>
                <a:gd name="T5" fmla="*/ 0 h 121"/>
                <a:gd name="T6" fmla="*/ 0 w 140"/>
                <a:gd name="T7" fmla="*/ 121 h 121"/>
                <a:gd name="T8" fmla="*/ 0 60000 65536"/>
                <a:gd name="T9" fmla="*/ 0 60000 65536"/>
                <a:gd name="T10" fmla="*/ 0 60000 65536"/>
                <a:gd name="T11" fmla="*/ 0 60000 65536"/>
                <a:gd name="T12" fmla="*/ 0 w 140"/>
                <a:gd name="T13" fmla="*/ 0 h 121"/>
                <a:gd name="T14" fmla="*/ 140 w 140"/>
                <a:gd name="T15" fmla="*/ 121 h 121"/>
              </a:gdLst>
              <a:ahLst/>
              <a:cxnLst>
                <a:cxn ang="T8">
                  <a:pos x="T0" y="T1"/>
                </a:cxn>
                <a:cxn ang="T9">
                  <a:pos x="T2" y="T3"/>
                </a:cxn>
                <a:cxn ang="T10">
                  <a:pos x="T4" y="T5"/>
                </a:cxn>
                <a:cxn ang="T11">
                  <a:pos x="T6" y="T7"/>
                </a:cxn>
              </a:cxnLst>
              <a:rect l="T12" t="T13" r="T14" b="T15"/>
              <a:pathLst>
                <a:path w="140" h="121">
                  <a:moveTo>
                    <a:pt x="0" y="121"/>
                  </a:moveTo>
                  <a:lnTo>
                    <a:pt x="140" y="66"/>
                  </a:lnTo>
                  <a:lnTo>
                    <a:pt x="88" y="0"/>
                  </a:lnTo>
                  <a:lnTo>
                    <a:pt x="0" y="121"/>
                  </a:lnTo>
                  <a:close/>
                </a:path>
              </a:pathLst>
            </a:custGeom>
            <a:solidFill>
              <a:srgbClr val="FE9B03"/>
            </a:solidFill>
            <a:ln w="9525">
              <a:solidFill>
                <a:srgbClr val="FFFF00"/>
              </a:solidFill>
              <a:round/>
              <a:headEnd/>
              <a:tailEnd/>
            </a:ln>
          </p:spPr>
          <p:txBody>
            <a:bodyPr/>
            <a:lstStyle/>
            <a:p>
              <a:endParaRPr lang="en-US"/>
            </a:p>
          </p:txBody>
        </p:sp>
      </p:grpSp>
    </p:spTree>
    <p:extLst>
      <p:ext uri="{BB962C8B-B14F-4D97-AF65-F5344CB8AC3E}">
        <p14:creationId xmlns:p14="http://schemas.microsoft.com/office/powerpoint/2010/main" val="2207753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09600" y="50800"/>
            <a:ext cx="7797800" cy="1143000"/>
          </a:xfrm>
        </p:spPr>
        <p:txBody>
          <a:bodyPr/>
          <a:lstStyle/>
          <a:p>
            <a:r>
              <a:rPr lang="en-US"/>
              <a:t>Emerging Daylighting Technology</a:t>
            </a:r>
          </a:p>
        </p:txBody>
      </p:sp>
      <p:pic>
        <p:nvPicPr>
          <p:cNvPr id="181253" name="Picture 5"/>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304801" y="1066801"/>
            <a:ext cx="4914900" cy="32232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1254" name="Picture 6"/>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3543300" y="2073236"/>
            <a:ext cx="6543675" cy="45561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190500" y="4572000"/>
            <a:ext cx="2971800" cy="1815882"/>
          </a:xfrm>
          <a:prstGeom prst="rect">
            <a:avLst/>
          </a:prstGeom>
        </p:spPr>
        <p:txBody>
          <a:bodyPr wrap="square">
            <a:spAutoFit/>
          </a:bodyPr>
          <a:lstStyle/>
          <a:p>
            <a:r>
              <a:rPr lang="en-US" sz="1600" dirty="0" err="1">
                <a:solidFill>
                  <a:srgbClr val="0000FF"/>
                </a:solidFill>
                <a:latin typeface="+mn-lt"/>
              </a:rPr>
              <a:t>Øyvind</a:t>
            </a:r>
            <a:r>
              <a:rPr lang="en-US" sz="1600" dirty="0">
                <a:solidFill>
                  <a:srgbClr val="0000FF"/>
                </a:solidFill>
                <a:latin typeface="+mn-lt"/>
              </a:rPr>
              <a:t> </a:t>
            </a:r>
            <a:r>
              <a:rPr lang="en-US" sz="1600" dirty="0" err="1">
                <a:solidFill>
                  <a:srgbClr val="0000FF"/>
                </a:solidFill>
                <a:latin typeface="+mn-lt"/>
              </a:rPr>
              <a:t>Aschehoug</a:t>
            </a:r>
            <a:r>
              <a:rPr lang="en-US" sz="1600" dirty="0">
                <a:solidFill>
                  <a:srgbClr val="0000FF"/>
                </a:solidFill>
                <a:latin typeface="+mn-lt"/>
              </a:rPr>
              <a:t>, </a:t>
            </a:r>
            <a:endParaRPr lang="en-US" sz="1600" dirty="0" smtClean="0">
              <a:solidFill>
                <a:srgbClr val="0000FF"/>
              </a:solidFill>
              <a:latin typeface="+mn-lt"/>
            </a:endParaRPr>
          </a:p>
          <a:p>
            <a:r>
              <a:rPr lang="en-US" sz="1200" dirty="0" smtClean="0">
                <a:solidFill>
                  <a:srgbClr val="0000FF"/>
                </a:solidFill>
                <a:latin typeface="+mn-lt"/>
              </a:rPr>
              <a:t>Professor </a:t>
            </a:r>
            <a:r>
              <a:rPr lang="en-US" sz="1200" dirty="0">
                <a:solidFill>
                  <a:srgbClr val="0000FF"/>
                </a:solidFill>
                <a:latin typeface="+mn-lt"/>
              </a:rPr>
              <a:t>emeritus</a:t>
            </a:r>
          </a:p>
          <a:p>
            <a:r>
              <a:rPr lang="en-US" sz="1200" dirty="0">
                <a:solidFill>
                  <a:srgbClr val="0000FF"/>
                </a:solidFill>
                <a:latin typeface="+mn-lt"/>
              </a:rPr>
              <a:t>Dept. of Architectural Design, History and Technology</a:t>
            </a:r>
          </a:p>
          <a:p>
            <a:r>
              <a:rPr lang="en-US" sz="1200" dirty="0">
                <a:solidFill>
                  <a:srgbClr val="0000FF"/>
                </a:solidFill>
                <a:latin typeface="+mn-lt"/>
              </a:rPr>
              <a:t>Faculty of Architecture and Fine Art</a:t>
            </a:r>
          </a:p>
          <a:p>
            <a:r>
              <a:rPr lang="en-US" sz="1200" dirty="0">
                <a:solidFill>
                  <a:srgbClr val="0000FF"/>
                </a:solidFill>
                <a:latin typeface="+mn-lt"/>
              </a:rPr>
              <a:t>Norwegian University of Science and Technology, </a:t>
            </a:r>
            <a:r>
              <a:rPr lang="en-US" sz="1200" dirty="0" smtClean="0">
                <a:solidFill>
                  <a:srgbClr val="0000FF"/>
                </a:solidFill>
                <a:latin typeface="+mn-lt"/>
              </a:rPr>
              <a:t>NTNU</a:t>
            </a:r>
          </a:p>
          <a:p>
            <a:endParaRPr lang="en-US" sz="1200" dirty="0">
              <a:solidFill>
                <a:srgbClr val="0000FF"/>
              </a:solidFill>
              <a:latin typeface="+mn-lt"/>
            </a:endParaRPr>
          </a:p>
          <a:p>
            <a:r>
              <a:rPr lang="en-US" sz="1200" dirty="0" smtClean="0">
                <a:solidFill>
                  <a:srgbClr val="0000FF"/>
                </a:solidFill>
                <a:latin typeface="+mn-lt"/>
              </a:rPr>
              <a:t>Sabbaticals at LBNL:  1984,  1998</a:t>
            </a:r>
            <a:endParaRPr lang="en-US" sz="1200" dirty="0">
              <a:solidFill>
                <a:srgbClr val="0000FF"/>
              </a:solidFill>
              <a:latin typeface="+mn-lt"/>
            </a:endParaRPr>
          </a:p>
        </p:txBody>
      </p:sp>
    </p:spTree>
    <p:extLst>
      <p:ext uri="{BB962C8B-B14F-4D97-AF65-F5344CB8AC3E}">
        <p14:creationId xmlns:p14="http://schemas.microsoft.com/office/powerpoint/2010/main" val="208868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5486400" y="228600"/>
            <a:ext cx="4419600" cy="2590800"/>
          </a:xfrm>
        </p:spPr>
        <p:txBody>
          <a:bodyPr/>
          <a:lstStyle/>
          <a:p>
            <a:pPr>
              <a:lnSpc>
                <a:spcPct val="80000"/>
              </a:lnSpc>
            </a:pPr>
            <a:r>
              <a:rPr lang="en-US" b="1" dirty="0">
                <a:ea typeface="ＭＳ Ｐゴシック" charset="-128"/>
                <a:cs typeface="ＭＳ Ｐゴシック" charset="-128"/>
              </a:rPr>
              <a:t>Dimmable lighting</a:t>
            </a:r>
          </a:p>
          <a:p>
            <a:pPr lvl="1">
              <a:lnSpc>
                <a:spcPct val="80000"/>
              </a:lnSpc>
            </a:pPr>
            <a:r>
              <a:rPr lang="en-US" b="1" dirty="0"/>
              <a:t>Addressable</a:t>
            </a:r>
          </a:p>
          <a:p>
            <a:pPr lvl="1">
              <a:lnSpc>
                <a:spcPct val="80000"/>
              </a:lnSpc>
            </a:pPr>
            <a:r>
              <a:rPr lang="en-US" sz="1800" b="1" dirty="0">
                <a:solidFill>
                  <a:schemeClr val="accent1"/>
                </a:solidFill>
              </a:rPr>
              <a:t>Affordable </a:t>
            </a:r>
            <a:r>
              <a:rPr lang="en-US" sz="1400" b="1" dirty="0">
                <a:solidFill>
                  <a:schemeClr val="accent1"/>
                </a:solidFill>
              </a:rPr>
              <a:t>(1/3 original cost estimate)</a:t>
            </a:r>
            <a:r>
              <a:rPr lang="en-US" sz="1800" b="1" dirty="0">
                <a:solidFill>
                  <a:schemeClr val="accent1"/>
                </a:solidFill>
              </a:rPr>
              <a:t> </a:t>
            </a:r>
            <a:endParaRPr lang="en-US" sz="1800" b="1" dirty="0"/>
          </a:p>
          <a:p>
            <a:pPr lvl="1">
              <a:lnSpc>
                <a:spcPct val="80000"/>
              </a:lnSpc>
            </a:pPr>
            <a:r>
              <a:rPr lang="en-US" sz="1800" b="1" dirty="0"/>
              <a:t>Multifunctional</a:t>
            </a:r>
          </a:p>
          <a:p>
            <a:pPr>
              <a:lnSpc>
                <a:spcPct val="80000"/>
              </a:lnSpc>
            </a:pPr>
            <a:r>
              <a:rPr lang="en-US" b="1" dirty="0">
                <a:ea typeface="ＭＳ Ｐゴシック" charset="-128"/>
                <a:cs typeface="ＭＳ Ｐゴシック" charset="-128"/>
              </a:rPr>
              <a:t>Automated Shading</a:t>
            </a:r>
          </a:p>
          <a:p>
            <a:pPr lvl="1">
              <a:lnSpc>
                <a:spcPct val="80000"/>
              </a:lnSpc>
            </a:pPr>
            <a:r>
              <a:rPr lang="en-US" b="1" dirty="0"/>
              <a:t>Cooling load control</a:t>
            </a:r>
          </a:p>
          <a:p>
            <a:pPr lvl="1">
              <a:lnSpc>
                <a:spcPct val="80000"/>
              </a:lnSpc>
            </a:pPr>
            <a:r>
              <a:rPr lang="en-US" b="1" dirty="0"/>
              <a:t>Glare control</a:t>
            </a:r>
          </a:p>
        </p:txBody>
      </p:sp>
      <p:sp>
        <p:nvSpPr>
          <p:cNvPr id="1221635" name="Text Box 3"/>
          <p:cNvSpPr txBox="1">
            <a:spLocks noChangeArrowheads="1"/>
          </p:cNvSpPr>
          <p:nvPr/>
        </p:nvSpPr>
        <p:spPr bwMode="auto">
          <a:xfrm>
            <a:off x="0" y="228600"/>
            <a:ext cx="5410200" cy="1724025"/>
          </a:xfrm>
          <a:prstGeom prst="rect">
            <a:avLst/>
          </a:prstGeom>
          <a:noFill/>
          <a:ln w="12700">
            <a:noFill/>
            <a:miter lim="800000"/>
            <a:headEnd/>
            <a:tailEnd/>
          </a:ln>
          <a:effectLst/>
        </p:spPr>
        <p:txBody>
          <a:bodyPr>
            <a:prstTxWarp prst="textNoShape">
              <a:avLst/>
            </a:prstTxWarp>
            <a:spAutoFit/>
          </a:bodyPr>
          <a:lstStyle/>
          <a:p>
            <a:pPr algn="ctr">
              <a:spcBef>
                <a:spcPct val="50000"/>
              </a:spcBef>
              <a:defRPr/>
            </a:pPr>
            <a:r>
              <a:rPr lang="en-US" i="0" dirty="0">
                <a:solidFill>
                  <a:srgbClr val="FF8000"/>
                </a:solidFill>
                <a:effectLst>
                  <a:outerShdw blurRad="38100" dist="38100" dir="2700000" algn="tl">
                    <a:srgbClr val="DDDDDD"/>
                  </a:outerShdw>
                </a:effectLst>
                <a:latin typeface="Arial" pitchFamily="-108" charset="0"/>
              </a:rPr>
              <a:t>Intelligent Lighting and Shade Control</a:t>
            </a:r>
          </a:p>
          <a:p>
            <a:pPr algn="ctr">
              <a:spcBef>
                <a:spcPct val="50000"/>
              </a:spcBef>
              <a:defRPr/>
            </a:pPr>
            <a:r>
              <a:rPr lang="en-US" sz="2800" i="0" dirty="0">
                <a:solidFill>
                  <a:srgbClr val="FF8000"/>
                </a:solidFill>
                <a:effectLst>
                  <a:outerShdw blurRad="38100" dist="38100" dir="2700000" algn="tl">
                    <a:srgbClr val="DDDDDD"/>
                  </a:outerShdw>
                </a:effectLst>
                <a:latin typeface="Arial" pitchFamily="-108" charset="0"/>
              </a:rPr>
              <a:t>New York Times HQ </a:t>
            </a:r>
          </a:p>
        </p:txBody>
      </p:sp>
      <p:sp>
        <p:nvSpPr>
          <p:cNvPr id="78852" name="Rectangle 4"/>
          <p:cNvSpPr>
            <a:spLocks noChangeArrowheads="1"/>
          </p:cNvSpPr>
          <p:nvPr/>
        </p:nvSpPr>
        <p:spPr bwMode="auto">
          <a:xfrm>
            <a:off x="5410200" y="5943600"/>
            <a:ext cx="4724400" cy="701675"/>
          </a:xfrm>
          <a:prstGeom prst="rect">
            <a:avLst/>
          </a:prstGeom>
          <a:noFill/>
          <a:ln w="9525">
            <a:noFill/>
            <a:miter lim="800000"/>
            <a:headEnd/>
            <a:tailEnd/>
          </a:ln>
        </p:spPr>
        <p:txBody>
          <a:bodyPr>
            <a:prstTxWarp prst="textNoShape">
              <a:avLst/>
            </a:prstTxWarp>
            <a:spAutoFit/>
          </a:bodyPr>
          <a:lstStyle/>
          <a:p>
            <a:pPr algn="ctr" eaLnBrk="1" hangingPunct="1"/>
            <a:r>
              <a:rPr lang="en-US" sz="2000" b="0" i="0">
                <a:latin typeface="Arial" charset="0"/>
              </a:rPr>
              <a:t>New York Times office with dimmable lights and automated shading</a:t>
            </a:r>
          </a:p>
        </p:txBody>
      </p:sp>
      <p:pic>
        <p:nvPicPr>
          <p:cNvPr id="78853" name="Picture 5" descr="nyt dimming"/>
          <p:cNvPicPr>
            <a:picLocks noChangeAspect="1" noChangeArrowheads="1"/>
          </p:cNvPicPr>
          <p:nvPr/>
        </p:nvPicPr>
        <p:blipFill>
          <a:blip r:embed="rId3"/>
          <a:srcRect/>
          <a:stretch>
            <a:fillRect/>
          </a:stretch>
        </p:blipFill>
        <p:spPr bwMode="auto">
          <a:xfrm>
            <a:off x="5486400" y="2887663"/>
            <a:ext cx="4587875" cy="3055937"/>
          </a:xfrm>
          <a:prstGeom prst="rect">
            <a:avLst/>
          </a:prstGeom>
          <a:noFill/>
          <a:ln w="9525">
            <a:noFill/>
            <a:miter lim="800000"/>
            <a:headEnd/>
            <a:tailEnd/>
          </a:ln>
        </p:spPr>
      </p:pic>
      <p:pic>
        <p:nvPicPr>
          <p:cNvPr id="78854" name="Picture 6" descr="nytim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8700" y="2133600"/>
            <a:ext cx="3433763" cy="4303713"/>
          </a:xfrm>
          <a:prstGeom prst="rect">
            <a:avLst/>
          </a:prstGeom>
          <a:noFill/>
          <a:ln w="9525">
            <a:noFill/>
            <a:miter lim="800000"/>
            <a:headEnd/>
            <a:tailEnd/>
          </a:ln>
        </p:spPr>
      </p:pic>
      <p:sp>
        <p:nvSpPr>
          <p:cNvPr id="78855" name="Rectangle 7"/>
          <p:cNvSpPr>
            <a:spLocks noChangeArrowheads="1"/>
          </p:cNvSpPr>
          <p:nvPr/>
        </p:nvSpPr>
        <p:spPr bwMode="auto">
          <a:xfrm>
            <a:off x="495300" y="6461125"/>
            <a:ext cx="4724400" cy="396875"/>
          </a:xfrm>
          <a:prstGeom prst="rect">
            <a:avLst/>
          </a:prstGeom>
          <a:noFill/>
          <a:ln w="9525">
            <a:noFill/>
            <a:miter lim="800000"/>
            <a:headEnd/>
            <a:tailEnd/>
          </a:ln>
        </p:spPr>
        <p:txBody>
          <a:bodyPr>
            <a:prstTxWarp prst="textNoShape">
              <a:avLst/>
            </a:prstTxWarp>
            <a:spAutoFit/>
          </a:bodyPr>
          <a:lstStyle/>
          <a:p>
            <a:pPr algn="ctr" eaLnBrk="1" hangingPunct="1"/>
            <a:r>
              <a:rPr lang="en-US" sz="2000" b="0" i="0">
                <a:latin typeface="Arial" charset="0"/>
              </a:rPr>
              <a:t>Occupied 2007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p:cNvSpPr>
          <p:nvPr>
            <p:ph type="ctrTitle" idx="4294967295"/>
          </p:nvPr>
        </p:nvSpPr>
        <p:spPr>
          <a:xfrm>
            <a:off x="5600700" y="2971800"/>
            <a:ext cx="4572000" cy="1785938"/>
          </a:xfrm>
        </p:spPr>
        <p:txBody>
          <a:bodyPr/>
          <a:lstStyle/>
          <a:p>
            <a:r>
              <a:rPr lang="en-US" sz="1800" b="0" dirty="0">
                <a:latin typeface="Arial" charset="0"/>
                <a:ea typeface="ＭＳ Ｐゴシック" charset="0"/>
                <a:cs typeface="ＭＳ Ｐゴシック" charset="0"/>
              </a:rPr>
              <a:t>4000 Staff; </a:t>
            </a:r>
            <a:r>
              <a:rPr lang="en-US" sz="1800" b="0" dirty="0" smtClean="0">
                <a:latin typeface="Arial" charset="0"/>
                <a:ea typeface="ＭＳ Ｐゴシック" charset="0"/>
                <a:cs typeface="ＭＳ Ｐゴシック" charset="0"/>
              </a:rPr>
              <a:t>$</a:t>
            </a:r>
            <a:r>
              <a:rPr lang="en-US" sz="1800" b="0" dirty="0">
                <a:latin typeface="Arial" charset="0"/>
                <a:ea typeface="ＭＳ Ｐゴシック" charset="0"/>
                <a:cs typeface="ＭＳ Ｐゴシック" charset="0"/>
              </a:rPr>
              <a:t>700M/</a:t>
            </a:r>
            <a:r>
              <a:rPr lang="en-US" sz="1800" b="0" dirty="0" err="1">
                <a:latin typeface="Arial" charset="0"/>
                <a:ea typeface="ＭＳ Ｐゴシック" charset="0"/>
                <a:cs typeface="ＭＳ Ｐゴシック" charset="0"/>
              </a:rPr>
              <a:t>yr</a:t>
            </a:r>
            <a:r>
              <a:rPr lang="en-US" sz="1800" b="0" dirty="0">
                <a:latin typeface="Arial" charset="0"/>
                <a:ea typeface="ＭＳ Ｐゴシック" charset="0"/>
                <a:cs typeface="ＭＳ Ｐゴシック" charset="0"/>
              </a:rPr>
              <a:t> </a:t>
            </a:r>
            <a:r>
              <a:rPr lang="en-US" sz="1800" b="0" dirty="0" smtClean="0">
                <a:latin typeface="Arial" charset="0"/>
                <a:ea typeface="ＭＳ Ｐゴシック" charset="0"/>
                <a:cs typeface="ＭＳ Ｐゴシック" charset="0"/>
              </a:rPr>
              <a:t>Budget</a:t>
            </a:r>
            <a:r>
              <a:rPr lang="en-US" sz="1800" dirty="0">
                <a:latin typeface="Arial" charset="0"/>
                <a:ea typeface="ＭＳ Ｐゴシック" charset="0"/>
                <a:cs typeface="ＭＳ Ｐゴシック" charset="0"/>
              </a:rPr>
              <a:t/>
            </a:r>
            <a:br>
              <a:rPr lang="en-US" sz="1800" dirty="0">
                <a:latin typeface="Arial" charset="0"/>
                <a:ea typeface="ＭＳ Ｐゴシック" charset="0"/>
                <a:cs typeface="ＭＳ Ｐゴシック" charset="0"/>
              </a:rPr>
            </a:br>
            <a:r>
              <a:rPr lang="en-US" sz="2400" dirty="0">
                <a:solidFill>
                  <a:srgbClr val="3366FF"/>
                </a:solidFill>
                <a:latin typeface="Arial" charset="0"/>
                <a:ea typeface="ＭＳ Ｐゴシック" charset="0"/>
                <a:cs typeface="ＭＳ Ｐゴシック" charset="0"/>
              </a:rPr>
              <a:t>Energy Efficient Buildings:</a:t>
            </a:r>
            <a:r>
              <a:rPr lang="en-US" sz="1800" dirty="0">
                <a:solidFill>
                  <a:srgbClr val="3366FF"/>
                </a:solidFill>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
            </a:r>
            <a:br>
              <a:rPr lang="en-US" sz="1800" dirty="0">
                <a:latin typeface="Arial" charset="0"/>
                <a:ea typeface="ＭＳ Ｐゴシック" charset="0"/>
                <a:cs typeface="ＭＳ Ｐゴシック" charset="0"/>
              </a:rPr>
            </a:br>
            <a:r>
              <a:rPr lang="en-US" sz="1800" dirty="0">
                <a:latin typeface="Arial" charset="0"/>
                <a:ea typeface="ＭＳ Ｐゴシック" charset="0"/>
                <a:cs typeface="ＭＳ Ｐゴシック" charset="0"/>
              </a:rPr>
              <a:t>Established 1975,  ~</a:t>
            </a:r>
            <a:r>
              <a:rPr lang="en-US" sz="1800" dirty="0" smtClean="0">
                <a:latin typeface="Arial" charset="0"/>
                <a:ea typeface="ＭＳ Ｐゴシック" charset="0"/>
                <a:cs typeface="ＭＳ Ｐゴシック" charset="0"/>
              </a:rPr>
              <a:t>250</a:t>
            </a:r>
            <a:r>
              <a:rPr lang="en-US" sz="1800" dirty="0">
                <a:latin typeface="Arial" charset="0"/>
                <a:ea typeface="ＭＳ Ｐゴシック" charset="0"/>
                <a:cs typeface="ＭＳ Ｐゴシック" charset="0"/>
              </a:rPr>
              <a:t>+ staff</a:t>
            </a: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r>
              <a:rPr lang="en-US" sz="900" dirty="0">
                <a:latin typeface="Arial" charset="0"/>
                <a:ea typeface="ＭＳ Ｐゴシック" charset="0"/>
                <a:cs typeface="ＭＳ Ｐゴシック" charset="0"/>
              </a:rPr>
              <a:t/>
            </a:r>
            <a:br>
              <a:rPr lang="en-US" sz="9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Materials, Technologies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Building Systems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     Facades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     Lighting, Daylighting</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     HVAC</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     Electrical loads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Indoor Environmental Quality</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Hi Tech Buildings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     Data Centers, Labs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Field Performance</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Distributed Energy Systems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Demand Response</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Electric Grid Reliability</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Simulation tools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Benchmarking and Rating</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Energy standards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Energy policy w/ Renewables</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International Studies</a:t>
            </a:r>
            <a:endParaRPr lang="en-US" sz="1800" dirty="0">
              <a:latin typeface="Arial" charset="0"/>
              <a:ea typeface="ＭＳ Ｐゴシック" charset="0"/>
              <a:cs typeface="ＭＳ Ｐゴシック" charset="0"/>
            </a:endParaRPr>
          </a:p>
        </p:txBody>
      </p:sp>
      <p:pic>
        <p:nvPicPr>
          <p:cNvPr id="110595" name="Picture 7" descr="XBD9904-0067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 y="1000125"/>
            <a:ext cx="54133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8" descr="Standard_Page_bann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0287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791200"/>
            <a:ext cx="6026150" cy="830263"/>
          </a:xfrm>
          <a:prstGeom prst="rect">
            <a:avLst/>
          </a:prstGeom>
        </p:spPr>
        <p:txBody>
          <a:bodyPr wrap="none">
            <a:spAutoFit/>
          </a:bodyPr>
          <a:lstStyle/>
          <a:p>
            <a:r>
              <a:rPr lang="en-US" sz="1600">
                <a:latin typeface="Arial" charset="0"/>
              </a:rPr>
              <a:t>LBNL: Basic sciences—advanced materials, computing, ….</a:t>
            </a:r>
          </a:p>
          <a:p>
            <a:r>
              <a:rPr lang="en-US" sz="1600">
                <a:latin typeface="Arial" charset="0"/>
              </a:rPr>
              <a:t>UC Berkeley- Architecture, Engineering, Business,….</a:t>
            </a:r>
          </a:p>
          <a:p>
            <a:r>
              <a:rPr lang="en-US" sz="1600">
                <a:latin typeface="Arial" charset="0"/>
              </a:rPr>
              <a:t>UC System- multi-campus collaborations….</a:t>
            </a:r>
          </a:p>
        </p:txBody>
      </p:sp>
    </p:spTree>
    <p:extLst>
      <p:ext uri="{BB962C8B-B14F-4D97-AF65-F5344CB8AC3E}">
        <p14:creationId xmlns:p14="http://schemas.microsoft.com/office/powerpoint/2010/main" val="11851384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228600"/>
            <a:ext cx="10129838" cy="933450"/>
          </a:xfrm>
          <a:noFill/>
        </p:spPr>
        <p:txBody>
          <a:bodyPr lIns="71552" tIns="28621" rIns="71552" bIns="28621" anchor="t">
            <a:spAutoFit/>
          </a:bodyPr>
          <a:lstStyle/>
          <a:p>
            <a:r>
              <a:rPr lang="en-US" sz="3200"/>
              <a:t>Good Lighting Controls (Daylight Dimming) Work</a:t>
            </a:r>
            <a:br>
              <a:rPr lang="en-US" sz="3200"/>
            </a:br>
            <a:endParaRPr lang="en-US" sz="3200"/>
          </a:p>
        </p:txBody>
      </p:sp>
      <p:sp>
        <p:nvSpPr>
          <p:cNvPr id="271363" name="Rectangle 3"/>
          <p:cNvSpPr>
            <a:spLocks noChangeArrowheads="1"/>
          </p:cNvSpPr>
          <p:nvPr/>
        </p:nvSpPr>
        <p:spPr bwMode="auto">
          <a:xfrm>
            <a:off x="1184275" y="1452563"/>
            <a:ext cx="8069263" cy="4124325"/>
          </a:xfrm>
          <a:prstGeom prst="rect">
            <a:avLst/>
          </a:prstGeom>
          <a:noFill/>
          <a:ln w="25400">
            <a:noFill/>
            <a:miter lim="800000"/>
            <a:headEnd/>
            <a:tailEnd/>
          </a:ln>
        </p:spPr>
        <p:txBody>
          <a:bodyPr wrap="none" anchor="ctr">
            <a:prstTxWarp prst="textNoShape">
              <a:avLst/>
            </a:prstTxWarp>
          </a:bodyPr>
          <a:lstStyle/>
          <a:p>
            <a:endParaRPr lang="en-US"/>
          </a:p>
        </p:txBody>
      </p:sp>
      <p:pic>
        <p:nvPicPr>
          <p:cNvPr id="271364" name="Picture 4"/>
          <p:cNvPicPr>
            <a:picLocks noChangeArrowheads="1"/>
          </p:cNvPicPr>
          <p:nvPr/>
        </p:nvPicPr>
        <p:blipFill>
          <a:blip r:embed="rId3"/>
          <a:srcRect/>
          <a:stretch>
            <a:fillRect/>
          </a:stretch>
        </p:blipFill>
        <p:spPr bwMode="auto">
          <a:xfrm>
            <a:off x="1295400" y="1371600"/>
            <a:ext cx="5808663" cy="4552950"/>
          </a:xfrm>
          <a:prstGeom prst="rect">
            <a:avLst/>
          </a:prstGeom>
          <a:noFill/>
          <a:ln w="12700">
            <a:noFill/>
            <a:miter lim="800000"/>
            <a:headEnd/>
            <a:tailEnd/>
          </a:ln>
        </p:spPr>
      </p:pic>
      <p:sp>
        <p:nvSpPr>
          <p:cNvPr id="271365" name="Rectangle 5"/>
          <p:cNvSpPr>
            <a:spLocks noChangeArrowheads="1"/>
          </p:cNvSpPr>
          <p:nvPr/>
        </p:nvSpPr>
        <p:spPr bwMode="auto">
          <a:xfrm>
            <a:off x="7269163" y="1600200"/>
            <a:ext cx="2351087" cy="4102246"/>
          </a:xfrm>
          <a:prstGeom prst="rect">
            <a:avLst/>
          </a:prstGeom>
          <a:noFill/>
          <a:ln w="12700">
            <a:noFill/>
            <a:miter lim="800000"/>
            <a:headEnd/>
            <a:tailEnd/>
          </a:ln>
        </p:spPr>
        <p:txBody>
          <a:bodyPr lIns="101961" tIns="50086" rIns="101961" bIns="50086">
            <a:prstTxWarp prst="textNoShape">
              <a:avLst/>
            </a:prstTxWarp>
            <a:spAutoFit/>
          </a:bodyPr>
          <a:lstStyle/>
          <a:p>
            <a:pPr defTabSz="1030288"/>
            <a:r>
              <a:rPr lang="en-US" sz="2000" b="1" dirty="0">
                <a:latin typeface="+mn-lt"/>
              </a:rPr>
              <a:t>Data from advanced lighting controls demonstration</a:t>
            </a:r>
          </a:p>
          <a:p>
            <a:pPr defTabSz="1030288"/>
            <a:r>
              <a:rPr lang="en-US" sz="2000" b="1" dirty="0">
                <a:latin typeface="+mn-lt"/>
              </a:rPr>
              <a:t>in Emeryville, CA (1990)                !!!</a:t>
            </a:r>
          </a:p>
          <a:p>
            <a:pPr defTabSz="1030288"/>
            <a:endParaRPr lang="en-US" sz="2000" b="1" dirty="0">
              <a:latin typeface="+mn-lt"/>
            </a:endParaRPr>
          </a:p>
          <a:p>
            <a:pPr defTabSz="1030288"/>
            <a:r>
              <a:rPr lang="en-US" sz="2000" b="1" dirty="0">
                <a:latin typeface="+mn-lt"/>
              </a:rPr>
              <a:t>Energy Use before retrofit: </a:t>
            </a:r>
          </a:p>
          <a:p>
            <a:pPr defTabSz="1030288"/>
            <a:endParaRPr lang="en-US" sz="2000" b="1" dirty="0">
              <a:latin typeface="+mn-lt"/>
            </a:endParaRPr>
          </a:p>
          <a:p>
            <a:pPr defTabSz="1030288"/>
            <a:r>
              <a:rPr lang="en-US" sz="2000" b="1" dirty="0">
                <a:latin typeface="+mn-lt"/>
              </a:rPr>
              <a:t>After retrofit:</a:t>
            </a:r>
          </a:p>
          <a:p>
            <a:pPr defTabSz="1030288"/>
            <a:r>
              <a:rPr lang="en-US" sz="2000" b="1" dirty="0">
                <a:latin typeface="+mn-lt"/>
              </a:rPr>
              <a:t>South zone:</a:t>
            </a:r>
          </a:p>
          <a:p>
            <a:pPr defTabSz="1030288"/>
            <a:r>
              <a:rPr lang="en-US" sz="2000" b="1" dirty="0">
                <a:latin typeface="+mn-lt"/>
              </a:rPr>
              <a:t>North zone:</a:t>
            </a:r>
          </a:p>
        </p:txBody>
      </p:sp>
      <p:sp>
        <p:nvSpPr>
          <p:cNvPr id="271366" name="Rectangle 6"/>
          <p:cNvSpPr>
            <a:spLocks noChangeArrowheads="1"/>
          </p:cNvSpPr>
          <p:nvPr/>
        </p:nvSpPr>
        <p:spPr bwMode="auto">
          <a:xfrm>
            <a:off x="9372600" y="4133850"/>
            <a:ext cx="457200" cy="152400"/>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endParaRPr lang="en-US" sz="2000">
              <a:latin typeface="+mn-lt"/>
            </a:endParaRPr>
          </a:p>
        </p:txBody>
      </p:sp>
      <p:sp>
        <p:nvSpPr>
          <p:cNvPr id="271367" name="Rectangle 7"/>
          <p:cNvSpPr>
            <a:spLocks noChangeArrowheads="1"/>
          </p:cNvSpPr>
          <p:nvPr/>
        </p:nvSpPr>
        <p:spPr bwMode="auto">
          <a:xfrm>
            <a:off x="9144000" y="5429250"/>
            <a:ext cx="457200" cy="1524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sz="2000">
              <a:latin typeface="+mn-lt"/>
            </a:endParaRPr>
          </a:p>
        </p:txBody>
      </p:sp>
      <p:sp>
        <p:nvSpPr>
          <p:cNvPr id="271368" name="Rectangle 8"/>
          <p:cNvSpPr>
            <a:spLocks noChangeArrowheads="1"/>
          </p:cNvSpPr>
          <p:nvPr/>
        </p:nvSpPr>
        <p:spPr bwMode="auto">
          <a:xfrm>
            <a:off x="9144000" y="5124450"/>
            <a:ext cx="457200" cy="152400"/>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sz="2000">
              <a:latin typeface="+mn-lt"/>
            </a:endParaRPr>
          </a:p>
        </p:txBody>
      </p:sp>
      <p:sp>
        <p:nvSpPr>
          <p:cNvPr id="271369" name="Line 9"/>
          <p:cNvSpPr>
            <a:spLocks noChangeShapeType="1"/>
          </p:cNvSpPr>
          <p:nvPr/>
        </p:nvSpPr>
        <p:spPr bwMode="auto">
          <a:xfrm flipH="1">
            <a:off x="8153400" y="3295650"/>
            <a:ext cx="990600" cy="0"/>
          </a:xfrm>
          <a:prstGeom prst="line">
            <a:avLst/>
          </a:prstGeom>
          <a:noFill/>
          <a:ln w="57150">
            <a:solidFill>
              <a:schemeClr val="accent2"/>
            </a:solidFill>
            <a:round/>
            <a:headEnd/>
            <a:tailEnd type="triangle" w="med" len="med"/>
          </a:ln>
        </p:spPr>
        <p:txBody>
          <a:bodyPr wrap="none" anchor="ctr">
            <a:prstTxWarp prst="textNoShape">
              <a:avLst/>
            </a:prstTxWarp>
          </a:bodyPr>
          <a:lstStyle/>
          <a:p>
            <a:endParaRPr lang="en-US" sz="2000">
              <a:latin typeface="+mn-lt"/>
            </a:endParaRPr>
          </a:p>
        </p:txBody>
      </p:sp>
      <p:sp>
        <p:nvSpPr>
          <p:cNvPr id="271370" name="Line 10"/>
          <p:cNvSpPr>
            <a:spLocks noChangeShapeType="1"/>
          </p:cNvSpPr>
          <p:nvPr/>
        </p:nvSpPr>
        <p:spPr bwMode="auto">
          <a:xfrm flipH="1">
            <a:off x="3657600" y="2743200"/>
            <a:ext cx="0" cy="1371600"/>
          </a:xfrm>
          <a:prstGeom prst="line">
            <a:avLst/>
          </a:prstGeom>
          <a:noFill/>
          <a:ln w="57150">
            <a:solidFill>
              <a:schemeClr val="bg2"/>
            </a:solidFill>
            <a:round/>
            <a:headEnd/>
            <a:tailEnd type="triangle" w="med" len="med"/>
          </a:ln>
        </p:spPr>
        <p:txBody>
          <a:bodyPr wrap="none" anchor="ctr">
            <a:prstTxWarp prst="textNoShape">
              <a:avLst/>
            </a:prstTxWarp>
          </a:bodyPr>
          <a:lstStyle/>
          <a:p>
            <a:endParaRPr lang="en-US"/>
          </a:p>
        </p:txBody>
      </p:sp>
      <p:sp>
        <p:nvSpPr>
          <p:cNvPr id="271371" name="Rectangle 11"/>
          <p:cNvSpPr>
            <a:spLocks noChangeArrowheads="1"/>
          </p:cNvSpPr>
          <p:nvPr/>
        </p:nvSpPr>
        <p:spPr bwMode="auto">
          <a:xfrm>
            <a:off x="2590800" y="2971800"/>
            <a:ext cx="963613" cy="581025"/>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t>40-60%</a:t>
            </a:r>
          </a:p>
          <a:p>
            <a:pPr algn="ctr" eaLnBrk="1" hangingPunct="1"/>
            <a:r>
              <a:rPr lang="en-US" sz="1600" b="1"/>
              <a:t>Savings</a:t>
            </a:r>
          </a:p>
        </p:txBody>
      </p:sp>
      <p:sp>
        <p:nvSpPr>
          <p:cNvPr id="271372" name="Rectangle 12"/>
          <p:cNvSpPr>
            <a:spLocks noChangeArrowheads="1"/>
          </p:cNvSpPr>
          <p:nvPr/>
        </p:nvSpPr>
        <p:spPr bwMode="auto">
          <a:xfrm>
            <a:off x="4800600" y="3048000"/>
            <a:ext cx="963613" cy="581025"/>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t>40-80%</a:t>
            </a:r>
          </a:p>
          <a:p>
            <a:pPr algn="ctr" eaLnBrk="1" hangingPunct="1"/>
            <a:r>
              <a:rPr lang="en-US" sz="1600" b="1"/>
              <a:t>Savings</a:t>
            </a:r>
          </a:p>
        </p:txBody>
      </p:sp>
      <p:sp>
        <p:nvSpPr>
          <p:cNvPr id="271373" name="Line 13"/>
          <p:cNvSpPr>
            <a:spLocks noChangeShapeType="1"/>
          </p:cNvSpPr>
          <p:nvPr/>
        </p:nvSpPr>
        <p:spPr bwMode="auto">
          <a:xfrm flipH="1">
            <a:off x="4800600" y="2743200"/>
            <a:ext cx="0" cy="1828800"/>
          </a:xfrm>
          <a:prstGeom prst="line">
            <a:avLst/>
          </a:prstGeom>
          <a:noFill/>
          <a:ln w="57150">
            <a:solidFill>
              <a:schemeClr val="bg2"/>
            </a:solidFill>
            <a:round/>
            <a:headEnd/>
            <a:tailEnd type="triangle" w="med" len="med"/>
          </a:ln>
        </p:spPr>
        <p:txBody>
          <a:bodyPr wrap="none" anchor="ctr">
            <a:prstTxWarp prst="textNoShape">
              <a:avLst/>
            </a:prstTxWarp>
          </a:bodyPr>
          <a:lstStyle/>
          <a:p>
            <a:endParaRPr lang="en-US"/>
          </a:p>
        </p:txBody>
      </p:sp>
      <p:sp>
        <p:nvSpPr>
          <p:cNvPr id="809998" name="Rectangle 14"/>
          <p:cNvSpPr>
            <a:spLocks noChangeArrowheads="1"/>
          </p:cNvSpPr>
          <p:nvPr/>
        </p:nvSpPr>
        <p:spPr bwMode="auto">
          <a:xfrm>
            <a:off x="7315200" y="5715000"/>
            <a:ext cx="2514600" cy="707886"/>
          </a:xfrm>
          <a:prstGeom prst="rect">
            <a:avLst/>
          </a:prstGeom>
          <a:noFill/>
          <a:ln w="9525">
            <a:noFill/>
            <a:miter lim="800000"/>
            <a:headEnd/>
            <a:tailEnd/>
          </a:ln>
        </p:spPr>
        <p:txBody>
          <a:bodyPr>
            <a:prstTxWarp prst="textNoShape">
              <a:avLst/>
            </a:prstTxWarp>
            <a:spAutoFit/>
          </a:bodyPr>
          <a:lstStyle/>
          <a:p>
            <a:pPr eaLnBrk="1" hangingPunct="1"/>
            <a:r>
              <a:rPr lang="en-US" sz="2000" b="1">
                <a:solidFill>
                  <a:srgbClr val="4E37F7"/>
                </a:solidFill>
                <a:latin typeface="+mn-lt"/>
              </a:rPr>
              <a:t>Dimming is 3% of lighting sales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58800" y="38100"/>
            <a:ext cx="8166100" cy="876300"/>
          </a:xfrm>
          <a:noFill/>
        </p:spPr>
        <p:txBody>
          <a:bodyPr/>
          <a:lstStyle/>
          <a:p>
            <a:pPr algn="ctr"/>
            <a:r>
              <a:rPr lang="en-US" dirty="0">
                <a:ea typeface="ＭＳ Ｐゴシック" charset="-128"/>
                <a:cs typeface="ＭＳ Ｐゴシック" charset="-128"/>
              </a:rPr>
              <a:t>System integration: Cost tradeoffs</a:t>
            </a:r>
          </a:p>
        </p:txBody>
      </p:sp>
      <p:sp>
        <p:nvSpPr>
          <p:cNvPr id="113667" name="Oval 3"/>
          <p:cNvSpPr>
            <a:spLocks noChangeArrowheads="1"/>
          </p:cNvSpPr>
          <p:nvPr/>
        </p:nvSpPr>
        <p:spPr bwMode="auto">
          <a:xfrm>
            <a:off x="1220788" y="4735513"/>
            <a:ext cx="757237" cy="757237"/>
          </a:xfrm>
          <a:prstGeom prst="ellipse">
            <a:avLst/>
          </a:prstGeom>
          <a:gradFill rotWithShape="0">
            <a:gsLst>
              <a:gs pos="0">
                <a:srgbClr val="FFFFFF"/>
              </a:gs>
              <a:gs pos="100000">
                <a:srgbClr val="E5405D"/>
              </a:gs>
            </a:gsLst>
            <a:path path="shape">
              <a:fillToRect l="50000" t="50000" r="50000" b="50000"/>
            </a:path>
          </a:gradFill>
          <a:ln w="12700">
            <a:noFill/>
            <a:round/>
            <a:headEnd/>
            <a:tailEnd/>
          </a:ln>
        </p:spPr>
        <p:txBody>
          <a:bodyPr wrap="none" anchor="ctr">
            <a:prstTxWarp prst="textNoShape">
              <a:avLst/>
            </a:prstTxWarp>
          </a:bodyPr>
          <a:lstStyle/>
          <a:p>
            <a:endParaRPr lang="en-US"/>
          </a:p>
        </p:txBody>
      </p:sp>
      <p:sp>
        <p:nvSpPr>
          <p:cNvPr id="1345540" name="Oval 4"/>
          <p:cNvSpPr>
            <a:spLocks noChangeArrowheads="1"/>
          </p:cNvSpPr>
          <p:nvPr/>
        </p:nvSpPr>
        <p:spPr bwMode="auto">
          <a:xfrm>
            <a:off x="1219200" y="4733925"/>
            <a:ext cx="760413" cy="760413"/>
          </a:xfrm>
          <a:prstGeom prst="ellipse">
            <a:avLst/>
          </a:prstGeom>
          <a:gradFill rotWithShape="0">
            <a:gsLst>
              <a:gs pos="0">
                <a:srgbClr val="E5405D">
                  <a:gamma/>
                  <a:tint val="0"/>
                  <a:invGamma/>
                </a:srgbClr>
              </a:gs>
              <a:gs pos="100000">
                <a:srgbClr val="E5405D"/>
              </a:gs>
            </a:gsLst>
            <a:path path="shape">
              <a:fillToRect l="50000" t="50000" r="50000" b="50000"/>
            </a:path>
          </a:gradFill>
          <a:ln w="25400">
            <a:solidFill>
              <a:srgbClr val="00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Times" pitchFamily="-108" charset="0"/>
            </a:endParaRPr>
          </a:p>
        </p:txBody>
      </p:sp>
      <p:sp>
        <p:nvSpPr>
          <p:cNvPr id="113669" name="Oval 5"/>
          <p:cNvSpPr>
            <a:spLocks noChangeArrowheads="1"/>
          </p:cNvSpPr>
          <p:nvPr/>
        </p:nvSpPr>
        <p:spPr bwMode="auto">
          <a:xfrm>
            <a:off x="5286375" y="5384800"/>
            <a:ext cx="757238" cy="757238"/>
          </a:xfrm>
          <a:prstGeom prst="ellipse">
            <a:avLst/>
          </a:prstGeom>
          <a:gradFill rotWithShape="0">
            <a:gsLst>
              <a:gs pos="0">
                <a:srgbClr val="FFFFFF"/>
              </a:gs>
              <a:gs pos="100000">
                <a:srgbClr val="E5405D"/>
              </a:gs>
            </a:gsLst>
            <a:path path="shape">
              <a:fillToRect l="50000" t="50000" r="50000" b="50000"/>
            </a:path>
          </a:gradFill>
          <a:ln w="12700">
            <a:noFill/>
            <a:round/>
            <a:headEnd/>
            <a:tailEnd/>
          </a:ln>
        </p:spPr>
        <p:txBody>
          <a:bodyPr wrap="none" anchor="ctr">
            <a:prstTxWarp prst="textNoShape">
              <a:avLst/>
            </a:prstTxWarp>
          </a:bodyPr>
          <a:lstStyle/>
          <a:p>
            <a:endParaRPr lang="en-US"/>
          </a:p>
        </p:txBody>
      </p:sp>
      <p:sp>
        <p:nvSpPr>
          <p:cNvPr id="1345542" name="Oval 6"/>
          <p:cNvSpPr>
            <a:spLocks noChangeArrowheads="1"/>
          </p:cNvSpPr>
          <p:nvPr/>
        </p:nvSpPr>
        <p:spPr bwMode="auto">
          <a:xfrm>
            <a:off x="5284788" y="5383213"/>
            <a:ext cx="760412" cy="760412"/>
          </a:xfrm>
          <a:prstGeom prst="ellipse">
            <a:avLst/>
          </a:prstGeom>
          <a:gradFill rotWithShape="0">
            <a:gsLst>
              <a:gs pos="0">
                <a:srgbClr val="E5405D">
                  <a:gamma/>
                  <a:tint val="0"/>
                  <a:invGamma/>
                </a:srgbClr>
              </a:gs>
              <a:gs pos="100000">
                <a:srgbClr val="E5405D"/>
              </a:gs>
            </a:gsLst>
            <a:path path="shape">
              <a:fillToRect l="50000" t="50000" r="50000" b="50000"/>
            </a:path>
          </a:gradFill>
          <a:ln w="25400">
            <a:solidFill>
              <a:srgbClr val="00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Times" pitchFamily="-108" charset="0"/>
            </a:endParaRPr>
          </a:p>
        </p:txBody>
      </p:sp>
      <p:sp>
        <p:nvSpPr>
          <p:cNvPr id="1345543" name="Rectangle 7"/>
          <p:cNvSpPr>
            <a:spLocks noChangeArrowheads="1"/>
          </p:cNvSpPr>
          <p:nvPr/>
        </p:nvSpPr>
        <p:spPr bwMode="auto">
          <a:xfrm>
            <a:off x="6956425" y="5640388"/>
            <a:ext cx="760413" cy="760412"/>
          </a:xfrm>
          <a:prstGeom prst="rect">
            <a:avLst/>
          </a:prstGeom>
          <a:gradFill rotWithShape="0">
            <a:gsLst>
              <a:gs pos="0">
                <a:srgbClr val="E5405D">
                  <a:gamma/>
                  <a:tint val="0"/>
                  <a:invGamma/>
                </a:srgbClr>
              </a:gs>
              <a:gs pos="100000">
                <a:srgbClr val="E5405D"/>
              </a:gs>
            </a:gsLst>
            <a:path path="shape">
              <a:fillToRect l="50000" t="50000" r="50000" b="50000"/>
            </a:path>
          </a:gradFill>
          <a:ln w="25400">
            <a:solidFill>
              <a:srgbClr val="000000"/>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Times" pitchFamily="-108" charset="0"/>
            </a:endParaRPr>
          </a:p>
        </p:txBody>
      </p:sp>
      <p:sp>
        <p:nvSpPr>
          <p:cNvPr id="113672" name="Oval 8"/>
          <p:cNvSpPr>
            <a:spLocks noChangeArrowheads="1"/>
          </p:cNvSpPr>
          <p:nvPr/>
        </p:nvSpPr>
        <p:spPr bwMode="auto">
          <a:xfrm>
            <a:off x="7011988" y="1296988"/>
            <a:ext cx="757237" cy="757237"/>
          </a:xfrm>
          <a:prstGeom prst="ellipse">
            <a:avLst/>
          </a:prstGeom>
          <a:gradFill rotWithShape="0">
            <a:gsLst>
              <a:gs pos="0">
                <a:srgbClr val="FFFFFF"/>
              </a:gs>
              <a:gs pos="100000">
                <a:srgbClr val="E5405D"/>
              </a:gs>
            </a:gsLst>
            <a:path path="shape">
              <a:fillToRect l="50000" t="50000" r="50000" b="50000"/>
            </a:path>
          </a:gradFill>
          <a:ln w="12700">
            <a:noFill/>
            <a:round/>
            <a:headEnd/>
            <a:tailEnd/>
          </a:ln>
        </p:spPr>
        <p:txBody>
          <a:bodyPr wrap="none" anchor="ctr">
            <a:prstTxWarp prst="textNoShape">
              <a:avLst/>
            </a:prstTxWarp>
          </a:bodyPr>
          <a:lstStyle/>
          <a:p>
            <a:endParaRPr lang="en-US"/>
          </a:p>
        </p:txBody>
      </p:sp>
      <p:sp>
        <p:nvSpPr>
          <p:cNvPr id="1345545" name="Oval 9"/>
          <p:cNvSpPr>
            <a:spLocks noChangeArrowheads="1"/>
          </p:cNvSpPr>
          <p:nvPr/>
        </p:nvSpPr>
        <p:spPr bwMode="auto">
          <a:xfrm>
            <a:off x="7010400" y="1295400"/>
            <a:ext cx="760413" cy="760413"/>
          </a:xfrm>
          <a:prstGeom prst="ellipse">
            <a:avLst/>
          </a:prstGeom>
          <a:gradFill rotWithShape="0">
            <a:gsLst>
              <a:gs pos="0">
                <a:srgbClr val="E5405D">
                  <a:gamma/>
                  <a:tint val="0"/>
                  <a:invGamma/>
                </a:srgbClr>
              </a:gs>
              <a:gs pos="100000">
                <a:srgbClr val="E5405D"/>
              </a:gs>
            </a:gsLst>
            <a:path path="shape">
              <a:fillToRect l="50000" t="50000" r="50000" b="50000"/>
            </a:path>
          </a:gradFill>
          <a:ln w="25400">
            <a:solidFill>
              <a:srgbClr val="00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Times" pitchFamily="-108" charset="0"/>
            </a:endParaRPr>
          </a:p>
        </p:txBody>
      </p:sp>
      <p:sp>
        <p:nvSpPr>
          <p:cNvPr id="113674" name="Freeform 10"/>
          <p:cNvSpPr>
            <a:spLocks/>
          </p:cNvSpPr>
          <p:nvPr/>
        </p:nvSpPr>
        <p:spPr bwMode="auto">
          <a:xfrm>
            <a:off x="8886825" y="5694363"/>
            <a:ext cx="773113" cy="773112"/>
          </a:xfrm>
          <a:custGeom>
            <a:avLst/>
            <a:gdLst>
              <a:gd name="T0" fmla="*/ 2147483647 w 487"/>
              <a:gd name="T1" fmla="*/ 0 h 487"/>
              <a:gd name="T2" fmla="*/ 0 w 487"/>
              <a:gd name="T3" fmla="*/ 2147483647 h 487"/>
              <a:gd name="T4" fmla="*/ 2147483647 w 487"/>
              <a:gd name="T5" fmla="*/ 2147483647 h 487"/>
              <a:gd name="T6" fmla="*/ 2147483647 w 487"/>
              <a:gd name="T7" fmla="*/ 0 h 487"/>
              <a:gd name="T8" fmla="*/ 0 60000 65536"/>
              <a:gd name="T9" fmla="*/ 0 60000 65536"/>
              <a:gd name="T10" fmla="*/ 0 60000 65536"/>
              <a:gd name="T11" fmla="*/ 0 60000 65536"/>
              <a:gd name="T12" fmla="*/ 0 w 487"/>
              <a:gd name="T13" fmla="*/ 0 h 487"/>
              <a:gd name="T14" fmla="*/ 487 w 487"/>
              <a:gd name="T15" fmla="*/ 487 h 487"/>
            </a:gdLst>
            <a:ahLst/>
            <a:cxnLst>
              <a:cxn ang="T8">
                <a:pos x="T0" y="T1"/>
              </a:cxn>
              <a:cxn ang="T9">
                <a:pos x="T2" y="T3"/>
              </a:cxn>
              <a:cxn ang="T10">
                <a:pos x="T4" y="T5"/>
              </a:cxn>
              <a:cxn ang="T11">
                <a:pos x="T6" y="T7"/>
              </a:cxn>
            </a:cxnLst>
            <a:rect l="T12" t="T13" r="T14" b="T15"/>
            <a:pathLst>
              <a:path w="487" h="487">
                <a:moveTo>
                  <a:pt x="243" y="0"/>
                </a:moveTo>
                <a:lnTo>
                  <a:pt x="0" y="486"/>
                </a:lnTo>
                <a:lnTo>
                  <a:pt x="486" y="486"/>
                </a:lnTo>
                <a:lnTo>
                  <a:pt x="243" y="0"/>
                </a:lnTo>
              </a:path>
            </a:pathLst>
          </a:custGeom>
          <a:gradFill rotWithShape="0">
            <a:gsLst>
              <a:gs pos="0">
                <a:srgbClr val="FFFFFF"/>
              </a:gs>
              <a:gs pos="100000">
                <a:srgbClr val="E5405D"/>
              </a:gs>
            </a:gsLst>
            <a:path path="rect">
              <a:fillToRect l="50000" t="50000" r="50000" b="50000"/>
            </a:path>
          </a:gradFill>
          <a:ln w="25400" cap="rnd">
            <a:solidFill>
              <a:srgbClr val="000000"/>
            </a:solidFill>
            <a:round/>
            <a:headEnd/>
            <a:tailEnd/>
          </a:ln>
        </p:spPr>
        <p:txBody>
          <a:bodyPr>
            <a:prstTxWarp prst="textNoShape">
              <a:avLst/>
            </a:prstTxWarp>
          </a:bodyPr>
          <a:lstStyle/>
          <a:p>
            <a:endParaRPr lang="en-US"/>
          </a:p>
        </p:txBody>
      </p:sp>
      <p:sp>
        <p:nvSpPr>
          <p:cNvPr id="1345547" name="Rectangle 11"/>
          <p:cNvSpPr>
            <a:spLocks noChangeArrowheads="1"/>
          </p:cNvSpPr>
          <p:nvPr/>
        </p:nvSpPr>
        <p:spPr bwMode="auto">
          <a:xfrm>
            <a:off x="3355975" y="4800600"/>
            <a:ext cx="760413" cy="760413"/>
          </a:xfrm>
          <a:prstGeom prst="rect">
            <a:avLst/>
          </a:prstGeom>
          <a:gradFill rotWithShape="0">
            <a:gsLst>
              <a:gs pos="0">
                <a:srgbClr val="E5405D">
                  <a:gamma/>
                  <a:tint val="0"/>
                  <a:invGamma/>
                </a:srgbClr>
              </a:gs>
              <a:gs pos="100000">
                <a:srgbClr val="E5405D"/>
              </a:gs>
            </a:gsLst>
            <a:path path="shape">
              <a:fillToRect l="50000" t="50000" r="50000" b="50000"/>
            </a:path>
          </a:gradFill>
          <a:ln w="25400">
            <a:solidFill>
              <a:srgbClr val="000000"/>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Times" pitchFamily="-108" charset="0"/>
            </a:endParaRPr>
          </a:p>
        </p:txBody>
      </p:sp>
      <p:sp>
        <p:nvSpPr>
          <p:cNvPr id="113676" name="Rectangle 12"/>
          <p:cNvSpPr>
            <a:spLocks noChangeArrowheads="1"/>
          </p:cNvSpPr>
          <p:nvPr/>
        </p:nvSpPr>
        <p:spPr bwMode="auto">
          <a:xfrm>
            <a:off x="3194050" y="1603375"/>
            <a:ext cx="1327150" cy="43338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Heating</a:t>
            </a:r>
          </a:p>
        </p:txBody>
      </p:sp>
      <p:sp>
        <p:nvSpPr>
          <p:cNvPr id="113677" name="Rectangle 13"/>
          <p:cNvSpPr>
            <a:spLocks noChangeArrowheads="1"/>
          </p:cNvSpPr>
          <p:nvPr/>
        </p:nvSpPr>
        <p:spPr bwMode="auto">
          <a:xfrm>
            <a:off x="3146425" y="2722563"/>
            <a:ext cx="1343025" cy="43338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Cooling</a:t>
            </a:r>
          </a:p>
        </p:txBody>
      </p:sp>
      <p:sp>
        <p:nvSpPr>
          <p:cNvPr id="113678" name="Rectangle 14"/>
          <p:cNvSpPr>
            <a:spLocks noChangeArrowheads="1"/>
          </p:cNvSpPr>
          <p:nvPr/>
        </p:nvSpPr>
        <p:spPr bwMode="auto">
          <a:xfrm>
            <a:off x="3127375" y="3822700"/>
            <a:ext cx="1411288" cy="43338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Lighting</a:t>
            </a:r>
          </a:p>
        </p:txBody>
      </p:sp>
      <p:sp>
        <p:nvSpPr>
          <p:cNvPr id="113679" name="Rectangle 15"/>
          <p:cNvSpPr>
            <a:spLocks noChangeArrowheads="1"/>
          </p:cNvSpPr>
          <p:nvPr/>
        </p:nvSpPr>
        <p:spPr bwMode="auto">
          <a:xfrm>
            <a:off x="5227638" y="2079625"/>
            <a:ext cx="920750" cy="798513"/>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Peak</a:t>
            </a:r>
          </a:p>
          <a:p>
            <a:pPr defTabSz="1033463"/>
            <a:endParaRPr lang="en-US" sz="2400" i="0">
              <a:solidFill>
                <a:srgbClr val="000000"/>
              </a:solidFill>
              <a:latin typeface="Arial" charset="0"/>
            </a:endParaRPr>
          </a:p>
        </p:txBody>
      </p:sp>
      <p:sp>
        <p:nvSpPr>
          <p:cNvPr id="113680" name="Rectangle 16"/>
          <p:cNvSpPr>
            <a:spLocks noChangeArrowheads="1"/>
          </p:cNvSpPr>
          <p:nvPr/>
        </p:nvSpPr>
        <p:spPr bwMode="auto">
          <a:xfrm>
            <a:off x="5227638" y="2351088"/>
            <a:ext cx="1343025" cy="798512"/>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Cooling</a:t>
            </a:r>
          </a:p>
          <a:p>
            <a:pPr defTabSz="1033463"/>
            <a:endParaRPr lang="en-US" sz="2400" i="0">
              <a:solidFill>
                <a:srgbClr val="000000"/>
              </a:solidFill>
              <a:latin typeface="Arial" charset="0"/>
            </a:endParaRPr>
          </a:p>
        </p:txBody>
      </p:sp>
      <p:sp>
        <p:nvSpPr>
          <p:cNvPr id="113681" name="Rectangle 17"/>
          <p:cNvSpPr>
            <a:spLocks noChangeArrowheads="1"/>
          </p:cNvSpPr>
          <p:nvPr/>
        </p:nvSpPr>
        <p:spPr bwMode="auto">
          <a:xfrm>
            <a:off x="5227638" y="2622550"/>
            <a:ext cx="938212" cy="43338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Load</a:t>
            </a:r>
          </a:p>
        </p:txBody>
      </p:sp>
      <p:sp>
        <p:nvSpPr>
          <p:cNvPr id="113682" name="Rectangle 18"/>
          <p:cNvSpPr>
            <a:spLocks noChangeArrowheads="1"/>
          </p:cNvSpPr>
          <p:nvPr/>
        </p:nvSpPr>
        <p:spPr bwMode="auto">
          <a:xfrm>
            <a:off x="6913563" y="2325688"/>
            <a:ext cx="1157287" cy="798512"/>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Chiller</a:t>
            </a:r>
          </a:p>
          <a:p>
            <a:pPr defTabSz="1033463"/>
            <a:endParaRPr lang="en-US" sz="2400" i="0">
              <a:solidFill>
                <a:srgbClr val="000000"/>
              </a:solidFill>
              <a:latin typeface="Arial" charset="0"/>
            </a:endParaRPr>
          </a:p>
        </p:txBody>
      </p:sp>
      <p:sp>
        <p:nvSpPr>
          <p:cNvPr id="113683" name="Rectangle 19"/>
          <p:cNvSpPr>
            <a:spLocks noChangeArrowheads="1"/>
          </p:cNvSpPr>
          <p:nvPr/>
        </p:nvSpPr>
        <p:spPr bwMode="auto">
          <a:xfrm>
            <a:off x="6913563" y="2595563"/>
            <a:ext cx="819150" cy="43338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Size</a:t>
            </a:r>
          </a:p>
        </p:txBody>
      </p:sp>
      <p:sp>
        <p:nvSpPr>
          <p:cNvPr id="113684" name="Rectangle 20"/>
          <p:cNvSpPr>
            <a:spLocks noChangeArrowheads="1"/>
          </p:cNvSpPr>
          <p:nvPr/>
        </p:nvSpPr>
        <p:spPr bwMode="auto">
          <a:xfrm>
            <a:off x="5189538" y="3751263"/>
            <a:ext cx="1411287" cy="798512"/>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Lighting</a:t>
            </a:r>
          </a:p>
          <a:p>
            <a:pPr defTabSz="1033463"/>
            <a:endParaRPr lang="en-US" sz="2400" i="0">
              <a:solidFill>
                <a:srgbClr val="000000"/>
              </a:solidFill>
              <a:latin typeface="Arial" charset="0"/>
            </a:endParaRPr>
          </a:p>
        </p:txBody>
      </p:sp>
      <p:sp>
        <p:nvSpPr>
          <p:cNvPr id="113685" name="Rectangle 21"/>
          <p:cNvSpPr>
            <a:spLocks noChangeArrowheads="1"/>
          </p:cNvSpPr>
          <p:nvPr/>
        </p:nvSpPr>
        <p:spPr bwMode="auto">
          <a:xfrm>
            <a:off x="5189538" y="4022725"/>
            <a:ext cx="1225550" cy="798513"/>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Design</a:t>
            </a:r>
          </a:p>
          <a:p>
            <a:pPr defTabSz="1033463"/>
            <a:endParaRPr lang="en-US" sz="2400" i="0">
              <a:solidFill>
                <a:srgbClr val="000000"/>
              </a:solidFill>
              <a:latin typeface="Arial" charset="0"/>
            </a:endParaRPr>
          </a:p>
        </p:txBody>
      </p:sp>
      <p:sp>
        <p:nvSpPr>
          <p:cNvPr id="113686" name="Rectangle 22"/>
          <p:cNvSpPr>
            <a:spLocks noChangeArrowheads="1"/>
          </p:cNvSpPr>
          <p:nvPr/>
        </p:nvSpPr>
        <p:spPr bwMode="auto">
          <a:xfrm>
            <a:off x="5189538" y="4294188"/>
            <a:ext cx="1428750" cy="43338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Strategy</a:t>
            </a:r>
          </a:p>
        </p:txBody>
      </p:sp>
      <p:sp>
        <p:nvSpPr>
          <p:cNvPr id="113687" name="Rectangle 23"/>
          <p:cNvSpPr>
            <a:spLocks noChangeArrowheads="1"/>
          </p:cNvSpPr>
          <p:nvPr/>
        </p:nvSpPr>
        <p:spPr bwMode="auto">
          <a:xfrm>
            <a:off x="6913563" y="3275013"/>
            <a:ext cx="1327150" cy="1127125"/>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Energy,</a:t>
            </a:r>
          </a:p>
          <a:p>
            <a:pPr defTabSz="1033463">
              <a:lnSpc>
                <a:spcPct val="90000"/>
              </a:lnSpc>
            </a:pPr>
            <a:r>
              <a:rPr lang="en-US" sz="2400" i="0">
                <a:solidFill>
                  <a:srgbClr val="000000"/>
                </a:solidFill>
                <a:latin typeface="Arial" charset="0"/>
              </a:rPr>
              <a:t>Peak</a:t>
            </a:r>
          </a:p>
          <a:p>
            <a:pPr defTabSz="1033463"/>
            <a:endParaRPr lang="en-US" sz="2400" i="0">
              <a:solidFill>
                <a:srgbClr val="000000"/>
              </a:solidFill>
              <a:latin typeface="Arial" charset="0"/>
            </a:endParaRPr>
          </a:p>
        </p:txBody>
      </p:sp>
      <p:sp>
        <p:nvSpPr>
          <p:cNvPr id="113688" name="Rectangle 24"/>
          <p:cNvSpPr>
            <a:spLocks noChangeArrowheads="1"/>
          </p:cNvSpPr>
          <p:nvPr/>
        </p:nvSpPr>
        <p:spPr bwMode="auto">
          <a:xfrm>
            <a:off x="6913563" y="3916363"/>
            <a:ext cx="1311275" cy="798512"/>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Electric</a:t>
            </a:r>
          </a:p>
          <a:p>
            <a:pPr defTabSz="1033463"/>
            <a:endParaRPr lang="en-US" sz="2400" i="0">
              <a:solidFill>
                <a:srgbClr val="000000"/>
              </a:solidFill>
              <a:latin typeface="Arial" charset="0"/>
            </a:endParaRPr>
          </a:p>
        </p:txBody>
      </p:sp>
      <p:sp>
        <p:nvSpPr>
          <p:cNvPr id="113689" name="Rectangle 25"/>
          <p:cNvSpPr>
            <a:spLocks noChangeArrowheads="1"/>
          </p:cNvSpPr>
          <p:nvPr/>
        </p:nvSpPr>
        <p:spPr bwMode="auto">
          <a:xfrm>
            <a:off x="6913563" y="4187825"/>
            <a:ext cx="1497012" cy="798513"/>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Demand,</a:t>
            </a:r>
          </a:p>
          <a:p>
            <a:pPr defTabSz="1033463"/>
            <a:endParaRPr lang="en-US" sz="2400" i="0">
              <a:solidFill>
                <a:srgbClr val="000000"/>
              </a:solidFill>
              <a:latin typeface="Arial" charset="0"/>
            </a:endParaRPr>
          </a:p>
        </p:txBody>
      </p:sp>
      <p:sp>
        <p:nvSpPr>
          <p:cNvPr id="113690" name="Rectangle 26"/>
          <p:cNvSpPr>
            <a:spLocks noChangeArrowheads="1"/>
          </p:cNvSpPr>
          <p:nvPr/>
        </p:nvSpPr>
        <p:spPr bwMode="auto">
          <a:xfrm>
            <a:off x="6932613" y="4459288"/>
            <a:ext cx="1066800" cy="798512"/>
          </a:xfrm>
          <a:prstGeom prst="rect">
            <a:avLst/>
          </a:prstGeom>
          <a:noFill/>
          <a:ln w="12700">
            <a:noFill/>
            <a:miter lim="800000"/>
            <a:headEnd/>
            <a:tailEnd/>
          </a:ln>
        </p:spPr>
        <p:txBody>
          <a:bodyPr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Load</a:t>
            </a:r>
          </a:p>
          <a:p>
            <a:pPr algn="ctr" defTabSz="1033463"/>
            <a:endParaRPr lang="en-US" sz="2400" i="0">
              <a:solidFill>
                <a:srgbClr val="000000"/>
              </a:solidFill>
              <a:latin typeface="Arial" charset="0"/>
            </a:endParaRPr>
          </a:p>
        </p:txBody>
      </p:sp>
      <p:sp>
        <p:nvSpPr>
          <p:cNvPr id="113691" name="Rectangle 27"/>
          <p:cNvSpPr>
            <a:spLocks noChangeArrowheads="1"/>
          </p:cNvSpPr>
          <p:nvPr/>
        </p:nvSpPr>
        <p:spPr bwMode="auto">
          <a:xfrm>
            <a:off x="6913563" y="4730750"/>
            <a:ext cx="1123950" cy="43338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Shape</a:t>
            </a:r>
          </a:p>
        </p:txBody>
      </p:sp>
      <p:sp>
        <p:nvSpPr>
          <p:cNvPr id="113692" name="Rectangle 28"/>
          <p:cNvSpPr>
            <a:spLocks noChangeArrowheads="1"/>
          </p:cNvSpPr>
          <p:nvPr/>
        </p:nvSpPr>
        <p:spPr bwMode="auto">
          <a:xfrm>
            <a:off x="8467725" y="4014788"/>
            <a:ext cx="1819275" cy="1090612"/>
          </a:xfrm>
          <a:prstGeom prst="rect">
            <a:avLst/>
          </a:prstGeom>
          <a:noFill/>
          <a:ln w="12700">
            <a:noFill/>
            <a:miter lim="800000"/>
            <a:headEnd/>
            <a:tailEnd/>
          </a:ln>
        </p:spPr>
        <p:txBody>
          <a:bodyPr wrap="none" lIns="104775" tIns="52387" rIns="104775" bIns="52387">
            <a:prstTxWarp prst="textNoShape">
              <a:avLst/>
            </a:prstTxWarp>
            <a:spAutoFit/>
          </a:bodyPr>
          <a:lstStyle/>
          <a:p>
            <a:pPr algn="ctr" defTabSz="1033463">
              <a:lnSpc>
                <a:spcPct val="90000"/>
              </a:lnSpc>
            </a:pPr>
            <a:r>
              <a:rPr lang="en-US" sz="2400" i="0">
                <a:solidFill>
                  <a:srgbClr val="000000"/>
                </a:solidFill>
                <a:latin typeface="Arial" charset="0"/>
              </a:rPr>
              <a:t>Central</a:t>
            </a:r>
          </a:p>
          <a:p>
            <a:pPr algn="ctr" defTabSz="1033463">
              <a:lnSpc>
                <a:spcPct val="90000"/>
              </a:lnSpc>
            </a:pPr>
            <a:r>
              <a:rPr lang="en-US" sz="2400" i="0">
                <a:solidFill>
                  <a:srgbClr val="000000"/>
                </a:solidFill>
                <a:latin typeface="Arial" charset="0"/>
              </a:rPr>
              <a:t>Power</a:t>
            </a:r>
          </a:p>
          <a:p>
            <a:pPr algn="ctr" defTabSz="1033463">
              <a:lnSpc>
                <a:spcPct val="90000"/>
              </a:lnSpc>
            </a:pPr>
            <a:r>
              <a:rPr lang="en-US" sz="2400" i="0">
                <a:solidFill>
                  <a:srgbClr val="000000"/>
                </a:solidFill>
                <a:latin typeface="Arial" charset="0"/>
              </a:rPr>
              <a:t>Generation</a:t>
            </a:r>
          </a:p>
        </p:txBody>
      </p:sp>
      <p:sp>
        <p:nvSpPr>
          <p:cNvPr id="113693" name="Rectangle 29"/>
          <p:cNvSpPr>
            <a:spLocks noChangeArrowheads="1"/>
          </p:cNvSpPr>
          <p:nvPr/>
        </p:nvSpPr>
        <p:spPr bwMode="auto">
          <a:xfrm>
            <a:off x="3517900" y="4864100"/>
            <a:ext cx="498475" cy="66833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694" name="Rectangle 30"/>
          <p:cNvSpPr>
            <a:spLocks noChangeArrowheads="1"/>
          </p:cNvSpPr>
          <p:nvPr/>
        </p:nvSpPr>
        <p:spPr bwMode="auto">
          <a:xfrm>
            <a:off x="7118350" y="5703888"/>
            <a:ext cx="498475" cy="66833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695" name="Rectangle 31"/>
          <p:cNvSpPr>
            <a:spLocks noChangeArrowheads="1"/>
          </p:cNvSpPr>
          <p:nvPr/>
        </p:nvSpPr>
        <p:spPr bwMode="auto">
          <a:xfrm>
            <a:off x="9047163" y="5884863"/>
            <a:ext cx="498475" cy="66833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696" name="Freeform 32"/>
          <p:cNvSpPr>
            <a:spLocks/>
          </p:cNvSpPr>
          <p:nvPr/>
        </p:nvSpPr>
        <p:spPr bwMode="auto">
          <a:xfrm>
            <a:off x="8901113" y="5708650"/>
            <a:ext cx="773112" cy="773113"/>
          </a:xfrm>
          <a:custGeom>
            <a:avLst/>
            <a:gdLst>
              <a:gd name="T0" fmla="*/ 2147483647 w 487"/>
              <a:gd name="T1" fmla="*/ 0 h 487"/>
              <a:gd name="T2" fmla="*/ 0 w 487"/>
              <a:gd name="T3" fmla="*/ 2147483647 h 487"/>
              <a:gd name="T4" fmla="*/ 2147483647 w 487"/>
              <a:gd name="T5" fmla="*/ 2147483647 h 487"/>
              <a:gd name="T6" fmla="*/ 2147483647 w 487"/>
              <a:gd name="T7" fmla="*/ 0 h 487"/>
              <a:gd name="T8" fmla="*/ 0 60000 65536"/>
              <a:gd name="T9" fmla="*/ 0 60000 65536"/>
              <a:gd name="T10" fmla="*/ 0 60000 65536"/>
              <a:gd name="T11" fmla="*/ 0 60000 65536"/>
              <a:gd name="T12" fmla="*/ 0 w 487"/>
              <a:gd name="T13" fmla="*/ 0 h 487"/>
              <a:gd name="T14" fmla="*/ 487 w 487"/>
              <a:gd name="T15" fmla="*/ 487 h 487"/>
            </a:gdLst>
            <a:ahLst/>
            <a:cxnLst>
              <a:cxn ang="T8">
                <a:pos x="T0" y="T1"/>
              </a:cxn>
              <a:cxn ang="T9">
                <a:pos x="T2" y="T3"/>
              </a:cxn>
              <a:cxn ang="T10">
                <a:pos x="T4" y="T5"/>
              </a:cxn>
              <a:cxn ang="T11">
                <a:pos x="T6" y="T7"/>
              </a:cxn>
            </a:cxnLst>
            <a:rect l="T12" t="T13" r="T14" b="T15"/>
            <a:pathLst>
              <a:path w="487" h="487">
                <a:moveTo>
                  <a:pt x="243" y="0"/>
                </a:moveTo>
                <a:lnTo>
                  <a:pt x="0" y="486"/>
                </a:lnTo>
                <a:lnTo>
                  <a:pt x="486" y="486"/>
                </a:lnTo>
                <a:lnTo>
                  <a:pt x="243" y="0"/>
                </a:lnTo>
              </a:path>
            </a:pathLst>
          </a:custGeom>
          <a:noFill/>
          <a:ln w="25400" cap="rnd">
            <a:solidFill>
              <a:srgbClr val="000000"/>
            </a:solidFill>
            <a:round/>
            <a:headEnd/>
            <a:tailEnd/>
          </a:ln>
        </p:spPr>
        <p:txBody>
          <a:bodyPr>
            <a:prstTxWarp prst="textNoShape">
              <a:avLst/>
            </a:prstTxWarp>
          </a:bodyPr>
          <a:lstStyle/>
          <a:p>
            <a:endParaRPr lang="en-US"/>
          </a:p>
        </p:txBody>
      </p:sp>
      <p:sp>
        <p:nvSpPr>
          <p:cNvPr id="113697" name="Rectangle 33"/>
          <p:cNvSpPr>
            <a:spLocks noChangeArrowheads="1"/>
          </p:cNvSpPr>
          <p:nvPr/>
        </p:nvSpPr>
        <p:spPr bwMode="auto">
          <a:xfrm>
            <a:off x="1360488" y="4797425"/>
            <a:ext cx="498475" cy="66833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698" name="Rectangle 34"/>
          <p:cNvSpPr>
            <a:spLocks noChangeArrowheads="1"/>
          </p:cNvSpPr>
          <p:nvPr/>
        </p:nvSpPr>
        <p:spPr bwMode="auto">
          <a:xfrm>
            <a:off x="5446713" y="5446713"/>
            <a:ext cx="498475" cy="66833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699" name="Rectangle 35"/>
          <p:cNvSpPr>
            <a:spLocks noChangeArrowheads="1"/>
          </p:cNvSpPr>
          <p:nvPr/>
        </p:nvSpPr>
        <p:spPr bwMode="auto">
          <a:xfrm>
            <a:off x="7172325" y="1338263"/>
            <a:ext cx="498475" cy="66833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700" name="Rectangle 36"/>
          <p:cNvSpPr>
            <a:spLocks noChangeArrowheads="1"/>
          </p:cNvSpPr>
          <p:nvPr/>
        </p:nvSpPr>
        <p:spPr bwMode="auto">
          <a:xfrm>
            <a:off x="336550" y="1371600"/>
            <a:ext cx="4386263" cy="4559300"/>
          </a:xfrm>
          <a:prstGeom prst="rect">
            <a:avLst/>
          </a:prstGeom>
          <a:noFill/>
          <a:ln w="12700">
            <a:solidFill>
              <a:schemeClr val="folHlink"/>
            </a:solidFill>
            <a:miter lim="800000"/>
            <a:headEnd/>
            <a:tailEnd/>
          </a:ln>
        </p:spPr>
        <p:txBody>
          <a:bodyPr wrap="none" anchor="ctr">
            <a:prstTxWarp prst="textNoShape">
              <a:avLst/>
            </a:prstTxWarp>
          </a:bodyPr>
          <a:lstStyle/>
          <a:p>
            <a:endParaRPr lang="en-US"/>
          </a:p>
        </p:txBody>
      </p:sp>
      <p:sp>
        <p:nvSpPr>
          <p:cNvPr id="113701" name="Line 37"/>
          <p:cNvSpPr>
            <a:spLocks noChangeShapeType="1"/>
          </p:cNvSpPr>
          <p:nvPr/>
        </p:nvSpPr>
        <p:spPr bwMode="auto">
          <a:xfrm>
            <a:off x="6581775" y="2574925"/>
            <a:ext cx="328613"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2" name="Line 38"/>
          <p:cNvSpPr>
            <a:spLocks noChangeShapeType="1"/>
          </p:cNvSpPr>
          <p:nvPr/>
        </p:nvSpPr>
        <p:spPr bwMode="auto">
          <a:xfrm>
            <a:off x="8305800" y="4114800"/>
            <a:ext cx="479425"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3" name="Line 39"/>
          <p:cNvSpPr>
            <a:spLocks noChangeShapeType="1"/>
          </p:cNvSpPr>
          <p:nvPr/>
        </p:nvSpPr>
        <p:spPr bwMode="auto">
          <a:xfrm>
            <a:off x="6507163" y="4175125"/>
            <a:ext cx="403225"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4" name="Line 40"/>
          <p:cNvSpPr>
            <a:spLocks noChangeShapeType="1"/>
          </p:cNvSpPr>
          <p:nvPr/>
        </p:nvSpPr>
        <p:spPr bwMode="auto">
          <a:xfrm>
            <a:off x="4765675" y="4175125"/>
            <a:ext cx="315913"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5" name="Line 41"/>
          <p:cNvSpPr>
            <a:spLocks noChangeShapeType="1"/>
          </p:cNvSpPr>
          <p:nvPr/>
        </p:nvSpPr>
        <p:spPr bwMode="auto">
          <a:xfrm>
            <a:off x="9296400" y="5237163"/>
            <a:ext cx="0" cy="4032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6" name="Line 42"/>
          <p:cNvSpPr>
            <a:spLocks noChangeShapeType="1"/>
          </p:cNvSpPr>
          <p:nvPr/>
        </p:nvSpPr>
        <p:spPr bwMode="auto">
          <a:xfrm>
            <a:off x="3733800" y="4354513"/>
            <a:ext cx="0" cy="4032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7" name="Line 43"/>
          <p:cNvSpPr>
            <a:spLocks noChangeShapeType="1"/>
          </p:cNvSpPr>
          <p:nvPr/>
        </p:nvSpPr>
        <p:spPr bwMode="auto">
          <a:xfrm>
            <a:off x="1620838" y="4267200"/>
            <a:ext cx="0" cy="4032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8" name="Line 44"/>
          <p:cNvSpPr>
            <a:spLocks noChangeShapeType="1"/>
          </p:cNvSpPr>
          <p:nvPr/>
        </p:nvSpPr>
        <p:spPr bwMode="auto">
          <a:xfrm>
            <a:off x="4495800" y="4125913"/>
            <a:ext cx="0" cy="4032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09" name="Line 45"/>
          <p:cNvSpPr>
            <a:spLocks noChangeShapeType="1"/>
          </p:cNvSpPr>
          <p:nvPr/>
        </p:nvSpPr>
        <p:spPr bwMode="auto">
          <a:xfrm>
            <a:off x="4572000" y="2906713"/>
            <a:ext cx="0" cy="403225"/>
          </a:xfrm>
          <a:prstGeom prst="line">
            <a:avLst/>
          </a:prstGeom>
          <a:noFill/>
          <a:ln w="254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13710" name="Line 46"/>
          <p:cNvSpPr>
            <a:spLocks noChangeShapeType="1"/>
          </p:cNvSpPr>
          <p:nvPr/>
        </p:nvSpPr>
        <p:spPr bwMode="auto">
          <a:xfrm>
            <a:off x="4572000" y="1763713"/>
            <a:ext cx="0" cy="403225"/>
          </a:xfrm>
          <a:prstGeom prst="line">
            <a:avLst/>
          </a:prstGeom>
          <a:noFill/>
          <a:ln w="254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13711" name="Line 47"/>
          <p:cNvSpPr>
            <a:spLocks noChangeShapeType="1"/>
          </p:cNvSpPr>
          <p:nvPr/>
        </p:nvSpPr>
        <p:spPr bwMode="auto">
          <a:xfrm flipV="1">
            <a:off x="4751388" y="2727325"/>
            <a:ext cx="403225" cy="3778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12" name="Line 48"/>
          <p:cNvSpPr>
            <a:spLocks noChangeShapeType="1"/>
          </p:cNvSpPr>
          <p:nvPr/>
        </p:nvSpPr>
        <p:spPr bwMode="auto">
          <a:xfrm>
            <a:off x="4752975" y="2008188"/>
            <a:ext cx="403225" cy="2508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13" name="Rectangle 49"/>
          <p:cNvSpPr>
            <a:spLocks noChangeArrowheads="1"/>
          </p:cNvSpPr>
          <p:nvPr/>
        </p:nvSpPr>
        <p:spPr bwMode="auto">
          <a:xfrm>
            <a:off x="914400" y="5562600"/>
            <a:ext cx="1377950" cy="352425"/>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1800" i="0">
                <a:solidFill>
                  <a:srgbClr val="000000"/>
                </a:solidFill>
                <a:latin typeface="Arial" charset="0"/>
              </a:rPr>
              <a:t>Initial Cost</a:t>
            </a:r>
          </a:p>
        </p:txBody>
      </p:sp>
      <p:sp>
        <p:nvSpPr>
          <p:cNvPr id="113714" name="Rectangle 50"/>
          <p:cNvSpPr>
            <a:spLocks noChangeArrowheads="1"/>
          </p:cNvSpPr>
          <p:nvPr/>
        </p:nvSpPr>
        <p:spPr bwMode="auto">
          <a:xfrm>
            <a:off x="2971800" y="5638800"/>
            <a:ext cx="1555750" cy="352425"/>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1800" i="0">
                <a:solidFill>
                  <a:srgbClr val="000000"/>
                </a:solidFill>
                <a:latin typeface="Arial" charset="0"/>
              </a:rPr>
              <a:t>Annual Cost</a:t>
            </a:r>
          </a:p>
        </p:txBody>
      </p:sp>
      <p:sp>
        <p:nvSpPr>
          <p:cNvPr id="113715" name="Line 51"/>
          <p:cNvSpPr>
            <a:spLocks noChangeShapeType="1"/>
          </p:cNvSpPr>
          <p:nvPr/>
        </p:nvSpPr>
        <p:spPr bwMode="auto">
          <a:xfrm>
            <a:off x="7391400" y="2971800"/>
            <a:ext cx="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13716" name="Line 52"/>
          <p:cNvSpPr>
            <a:spLocks noChangeShapeType="1"/>
          </p:cNvSpPr>
          <p:nvPr/>
        </p:nvSpPr>
        <p:spPr bwMode="auto">
          <a:xfrm flipV="1">
            <a:off x="5715000" y="3124200"/>
            <a:ext cx="0" cy="530225"/>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17" name="Rectangle 53"/>
          <p:cNvSpPr>
            <a:spLocks noChangeArrowheads="1"/>
          </p:cNvSpPr>
          <p:nvPr/>
        </p:nvSpPr>
        <p:spPr bwMode="auto">
          <a:xfrm>
            <a:off x="4953000" y="1319213"/>
            <a:ext cx="1631950" cy="433387"/>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2400" i="0">
                <a:solidFill>
                  <a:srgbClr val="000000"/>
                </a:solidFill>
                <a:latin typeface="Arial" charset="0"/>
              </a:rPr>
              <a:t>Office Eq.</a:t>
            </a:r>
          </a:p>
        </p:txBody>
      </p:sp>
      <p:sp>
        <p:nvSpPr>
          <p:cNvPr id="113718" name="Line 54"/>
          <p:cNvSpPr>
            <a:spLocks noChangeShapeType="1"/>
          </p:cNvSpPr>
          <p:nvPr/>
        </p:nvSpPr>
        <p:spPr bwMode="auto">
          <a:xfrm>
            <a:off x="5715000" y="1676400"/>
            <a:ext cx="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2" name="Group 55"/>
          <p:cNvGrpSpPr>
            <a:grpSpLocks/>
          </p:cNvGrpSpPr>
          <p:nvPr/>
        </p:nvGrpSpPr>
        <p:grpSpPr bwMode="auto">
          <a:xfrm>
            <a:off x="228600" y="1676400"/>
            <a:ext cx="3101975" cy="2360613"/>
            <a:chOff x="1536" y="1204"/>
            <a:chExt cx="3154" cy="2155"/>
          </a:xfrm>
        </p:grpSpPr>
        <p:sp>
          <p:nvSpPr>
            <p:cNvPr id="113729" name="Rectangle 56"/>
            <p:cNvSpPr>
              <a:spLocks noChangeArrowheads="1"/>
            </p:cNvSpPr>
            <p:nvPr/>
          </p:nvSpPr>
          <p:spPr bwMode="auto">
            <a:xfrm>
              <a:off x="1901" y="1858"/>
              <a:ext cx="24" cy="198"/>
            </a:xfrm>
            <a:prstGeom prst="rect">
              <a:avLst/>
            </a:prstGeom>
            <a:solidFill>
              <a:srgbClr val="000000"/>
            </a:solidFill>
            <a:ln w="12700">
              <a:pattFill prst="pct90">
                <a:fgClr>
                  <a:srgbClr val="FFFFFF"/>
                </a:fgClr>
                <a:bgClr>
                  <a:srgbClr val="000000"/>
                </a:bgClr>
              </a:pattFill>
              <a:miter lim="800000"/>
              <a:headEnd/>
              <a:tailEnd/>
            </a:ln>
          </p:spPr>
          <p:txBody>
            <a:bodyPr wrap="none" anchor="ctr">
              <a:prstTxWarp prst="textNoShape">
                <a:avLst/>
              </a:prstTxWarp>
            </a:bodyPr>
            <a:lstStyle/>
            <a:p>
              <a:endParaRPr lang="en-US"/>
            </a:p>
          </p:txBody>
        </p:sp>
        <p:sp>
          <p:nvSpPr>
            <p:cNvPr id="113730" name="Line 57"/>
            <p:cNvSpPr>
              <a:spLocks noChangeShapeType="1"/>
            </p:cNvSpPr>
            <p:nvPr/>
          </p:nvSpPr>
          <p:spPr bwMode="auto">
            <a:xfrm>
              <a:off x="2587" y="2836"/>
              <a:ext cx="681" cy="0"/>
            </a:xfrm>
            <a:prstGeom prst="line">
              <a:avLst/>
            </a:prstGeom>
            <a:noFill/>
            <a:ln w="50800">
              <a:pattFill prst="pct50">
                <a:fgClr>
                  <a:srgbClr val="000000"/>
                </a:fgClr>
                <a:bgClr>
                  <a:srgbClr val="FFFFFF"/>
                </a:bgClr>
              </a:pattFill>
              <a:round/>
              <a:headEnd/>
              <a:tailEnd/>
            </a:ln>
          </p:spPr>
          <p:txBody>
            <a:bodyPr wrap="none" anchor="ctr">
              <a:prstTxWarp prst="textNoShape">
                <a:avLst/>
              </a:prstTxWarp>
            </a:bodyPr>
            <a:lstStyle/>
            <a:p>
              <a:endParaRPr lang="en-US"/>
            </a:p>
          </p:txBody>
        </p:sp>
        <p:sp>
          <p:nvSpPr>
            <p:cNvPr id="113731" name="Line 58"/>
            <p:cNvSpPr>
              <a:spLocks noChangeShapeType="1"/>
            </p:cNvSpPr>
            <p:nvPr/>
          </p:nvSpPr>
          <p:spPr bwMode="auto">
            <a:xfrm flipH="1">
              <a:off x="3548" y="3008"/>
              <a:ext cx="32" cy="0"/>
            </a:xfrm>
            <a:prstGeom prst="line">
              <a:avLst/>
            </a:prstGeom>
            <a:noFill/>
            <a:ln w="50800">
              <a:pattFill prst="pct50">
                <a:fgClr>
                  <a:srgbClr val="000000"/>
                </a:fgClr>
                <a:bgClr>
                  <a:srgbClr val="FFFFFF"/>
                </a:bgClr>
              </a:pattFill>
              <a:round/>
              <a:headEnd/>
              <a:tailEnd/>
            </a:ln>
          </p:spPr>
          <p:txBody>
            <a:bodyPr wrap="none" anchor="ctr">
              <a:prstTxWarp prst="textNoShape">
                <a:avLst/>
              </a:prstTxWarp>
            </a:bodyPr>
            <a:lstStyle/>
            <a:p>
              <a:endParaRPr lang="en-US"/>
            </a:p>
          </p:txBody>
        </p:sp>
        <p:sp>
          <p:nvSpPr>
            <p:cNvPr id="113732" name="Line 59"/>
            <p:cNvSpPr>
              <a:spLocks noChangeShapeType="1"/>
            </p:cNvSpPr>
            <p:nvPr/>
          </p:nvSpPr>
          <p:spPr bwMode="auto">
            <a:xfrm>
              <a:off x="3388" y="2990"/>
              <a:ext cx="0" cy="0"/>
            </a:xfrm>
            <a:prstGeom prst="line">
              <a:avLst/>
            </a:prstGeom>
            <a:noFill/>
            <a:ln w="50800">
              <a:pattFill prst="pct50">
                <a:fgClr>
                  <a:srgbClr val="000000"/>
                </a:fgClr>
                <a:bgClr>
                  <a:srgbClr val="FFFFFF"/>
                </a:bgClr>
              </a:pattFill>
              <a:round/>
              <a:headEnd/>
              <a:tailEnd/>
            </a:ln>
          </p:spPr>
          <p:txBody>
            <a:bodyPr wrap="none" anchor="ctr">
              <a:prstTxWarp prst="textNoShape">
                <a:avLst/>
              </a:prstTxWarp>
            </a:bodyPr>
            <a:lstStyle/>
            <a:p>
              <a:endParaRPr lang="en-US"/>
            </a:p>
          </p:txBody>
        </p:sp>
        <p:sp>
          <p:nvSpPr>
            <p:cNvPr id="113733" name="Rectangle 60"/>
            <p:cNvSpPr>
              <a:spLocks noChangeArrowheads="1"/>
            </p:cNvSpPr>
            <p:nvPr/>
          </p:nvSpPr>
          <p:spPr bwMode="auto">
            <a:xfrm>
              <a:off x="1933" y="2146"/>
              <a:ext cx="32" cy="596"/>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34" name="Rectangle 61" descr="90%"/>
            <p:cNvSpPr>
              <a:spLocks noChangeArrowheads="1"/>
            </p:cNvSpPr>
            <p:nvPr/>
          </p:nvSpPr>
          <p:spPr bwMode="auto">
            <a:xfrm>
              <a:off x="1901" y="2146"/>
              <a:ext cx="24" cy="596"/>
            </a:xfrm>
            <a:prstGeom prst="rect">
              <a:avLst/>
            </a:prstGeom>
            <a:pattFill prst="pct90">
              <a:fgClr>
                <a:srgbClr val="FFFFFF"/>
              </a:fgClr>
              <a:bgClr>
                <a:srgbClr val="000000"/>
              </a:bgClr>
            </a:pattFill>
            <a:ln w="12700">
              <a:pattFill prst="pct90">
                <a:fgClr>
                  <a:srgbClr val="FFFFFF"/>
                </a:fgClr>
                <a:bgClr>
                  <a:srgbClr val="000000"/>
                </a:bgClr>
              </a:pattFill>
              <a:miter lim="800000"/>
              <a:headEnd/>
              <a:tailEnd/>
            </a:ln>
          </p:spPr>
          <p:txBody>
            <a:bodyPr wrap="none" anchor="ctr">
              <a:prstTxWarp prst="textNoShape">
                <a:avLst/>
              </a:prstTxWarp>
            </a:bodyPr>
            <a:lstStyle/>
            <a:p>
              <a:endParaRPr lang="en-US"/>
            </a:p>
          </p:txBody>
        </p:sp>
        <p:sp>
          <p:nvSpPr>
            <p:cNvPr id="113735" name="Rectangle 62"/>
            <p:cNvSpPr>
              <a:spLocks noChangeArrowheads="1"/>
            </p:cNvSpPr>
            <p:nvPr/>
          </p:nvSpPr>
          <p:spPr bwMode="auto">
            <a:xfrm>
              <a:off x="2574" y="2823"/>
              <a:ext cx="714" cy="370"/>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113736" name="Rectangle 63"/>
            <p:cNvSpPr>
              <a:spLocks noChangeArrowheads="1"/>
            </p:cNvSpPr>
            <p:nvPr/>
          </p:nvSpPr>
          <p:spPr bwMode="auto">
            <a:xfrm>
              <a:off x="2534" y="2778"/>
              <a:ext cx="786" cy="3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113737" name="Rectangle 64"/>
            <p:cNvSpPr>
              <a:spLocks noChangeArrowheads="1"/>
            </p:cNvSpPr>
            <p:nvPr/>
          </p:nvSpPr>
          <p:spPr bwMode="auto">
            <a:xfrm>
              <a:off x="3336" y="2949"/>
              <a:ext cx="280" cy="3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113738" name="Rectangle 65"/>
            <p:cNvSpPr>
              <a:spLocks noChangeArrowheads="1"/>
            </p:cNvSpPr>
            <p:nvPr/>
          </p:nvSpPr>
          <p:spPr bwMode="auto">
            <a:xfrm>
              <a:off x="3552" y="2994"/>
              <a:ext cx="32" cy="190"/>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113739" name="Rectangle 66"/>
            <p:cNvSpPr>
              <a:spLocks noChangeArrowheads="1"/>
            </p:cNvSpPr>
            <p:nvPr/>
          </p:nvSpPr>
          <p:spPr bwMode="auto">
            <a:xfrm>
              <a:off x="3376" y="2994"/>
              <a:ext cx="24" cy="190"/>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113740" name="Rectangle 67"/>
            <p:cNvSpPr>
              <a:spLocks noChangeArrowheads="1"/>
            </p:cNvSpPr>
            <p:nvPr/>
          </p:nvSpPr>
          <p:spPr bwMode="auto">
            <a:xfrm>
              <a:off x="3552" y="2624"/>
              <a:ext cx="32" cy="31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113741" name="Freeform 68" descr="50%"/>
            <p:cNvSpPr>
              <a:spLocks/>
            </p:cNvSpPr>
            <p:nvPr/>
          </p:nvSpPr>
          <p:spPr bwMode="auto">
            <a:xfrm>
              <a:off x="1898" y="1574"/>
              <a:ext cx="2300" cy="1696"/>
            </a:xfrm>
            <a:custGeom>
              <a:avLst/>
              <a:gdLst>
                <a:gd name="T0" fmla="*/ 0 w 2297"/>
                <a:gd name="T1" fmla="*/ 2120 h 1505"/>
                <a:gd name="T2" fmla="*/ 0 w 2297"/>
                <a:gd name="T3" fmla="*/ 0 h 1505"/>
                <a:gd name="T4" fmla="*/ 2350 w 2297"/>
                <a:gd name="T5" fmla="*/ 0 h 1505"/>
                <a:gd name="T6" fmla="*/ 2350 w 2297"/>
                <a:gd name="T7" fmla="*/ 12916 h 1505"/>
                <a:gd name="T8" fmla="*/ 0 w 2297"/>
                <a:gd name="T9" fmla="*/ 12916 h 1505"/>
                <a:gd name="T10" fmla="*/ 0 w 2297"/>
                <a:gd name="T11" fmla="*/ 8890 h 1505"/>
                <a:gd name="T12" fmla="*/ 72 w 2297"/>
                <a:gd name="T13" fmla="*/ 8890 h 1505"/>
                <a:gd name="T14" fmla="*/ 72 w 2297"/>
                <a:gd name="T15" fmla="*/ 12300 h 1505"/>
                <a:gd name="T16" fmla="*/ 2278 w 2297"/>
                <a:gd name="T17" fmla="*/ 12300 h 1505"/>
                <a:gd name="T18" fmla="*/ 2278 w 2297"/>
                <a:gd name="T19" fmla="*/ 620 h 1505"/>
                <a:gd name="T20" fmla="*/ 72 w 2297"/>
                <a:gd name="T21" fmla="*/ 620 h 1505"/>
                <a:gd name="T22" fmla="*/ 72 w 2297"/>
                <a:gd name="T23" fmla="*/ 2120 h 1505"/>
                <a:gd name="T24" fmla="*/ 0 w 2297"/>
                <a:gd name="T25" fmla="*/ 2120 h 1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7"/>
                <a:gd name="T40" fmla="*/ 0 h 1505"/>
                <a:gd name="T41" fmla="*/ 2297 w 2297"/>
                <a:gd name="T42" fmla="*/ 1505 h 1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7" h="1505">
                  <a:moveTo>
                    <a:pt x="0" y="247"/>
                  </a:moveTo>
                  <a:lnTo>
                    <a:pt x="0" y="0"/>
                  </a:lnTo>
                  <a:lnTo>
                    <a:pt x="2296" y="0"/>
                  </a:lnTo>
                  <a:lnTo>
                    <a:pt x="2296" y="1504"/>
                  </a:lnTo>
                  <a:lnTo>
                    <a:pt x="0" y="1504"/>
                  </a:lnTo>
                  <a:lnTo>
                    <a:pt x="0" y="1034"/>
                  </a:lnTo>
                  <a:lnTo>
                    <a:pt x="72" y="1034"/>
                  </a:lnTo>
                  <a:lnTo>
                    <a:pt x="72" y="1432"/>
                  </a:lnTo>
                  <a:lnTo>
                    <a:pt x="2224" y="1432"/>
                  </a:lnTo>
                  <a:lnTo>
                    <a:pt x="2224" y="72"/>
                  </a:lnTo>
                  <a:lnTo>
                    <a:pt x="72" y="72"/>
                  </a:lnTo>
                  <a:lnTo>
                    <a:pt x="72" y="247"/>
                  </a:lnTo>
                  <a:lnTo>
                    <a:pt x="0" y="247"/>
                  </a:lnTo>
                </a:path>
              </a:pathLst>
            </a:custGeom>
            <a:pattFill prst="pct50">
              <a:fgClr>
                <a:srgbClr val="000000"/>
              </a:fgClr>
              <a:bgClr>
                <a:srgbClr val="FFFFFF"/>
              </a:bgClr>
            </a:pattFill>
            <a:ln w="12700" cap="rnd">
              <a:noFill/>
              <a:round/>
              <a:headEnd/>
              <a:tailEnd type="triangle" w="med" len="med"/>
            </a:ln>
          </p:spPr>
          <p:txBody>
            <a:bodyPr>
              <a:prstTxWarp prst="textNoShape">
                <a:avLst/>
              </a:prstTxWarp>
            </a:bodyPr>
            <a:lstStyle/>
            <a:p>
              <a:endParaRPr lang="en-US"/>
            </a:p>
          </p:txBody>
        </p:sp>
        <p:sp>
          <p:nvSpPr>
            <p:cNvPr id="113742" name="Freeform 69"/>
            <p:cNvSpPr>
              <a:spLocks/>
            </p:cNvSpPr>
            <p:nvPr/>
          </p:nvSpPr>
          <p:spPr bwMode="auto">
            <a:xfrm>
              <a:off x="1898" y="1574"/>
              <a:ext cx="2308" cy="1705"/>
            </a:xfrm>
            <a:custGeom>
              <a:avLst/>
              <a:gdLst>
                <a:gd name="T0" fmla="*/ 0 w 2305"/>
                <a:gd name="T1" fmla="*/ 2124 h 1513"/>
                <a:gd name="T2" fmla="*/ 0 w 2305"/>
                <a:gd name="T3" fmla="*/ 0 h 1513"/>
                <a:gd name="T4" fmla="*/ 2358 w 2305"/>
                <a:gd name="T5" fmla="*/ 0 h 1513"/>
                <a:gd name="T6" fmla="*/ 2358 w 2305"/>
                <a:gd name="T7" fmla="*/ 12991 h 1513"/>
                <a:gd name="T8" fmla="*/ 0 w 2305"/>
                <a:gd name="T9" fmla="*/ 12991 h 1513"/>
                <a:gd name="T10" fmla="*/ 0 w 2305"/>
                <a:gd name="T11" fmla="*/ 8935 h 1513"/>
                <a:gd name="T12" fmla="*/ 0 60000 65536"/>
                <a:gd name="T13" fmla="*/ 0 60000 65536"/>
                <a:gd name="T14" fmla="*/ 0 60000 65536"/>
                <a:gd name="T15" fmla="*/ 0 60000 65536"/>
                <a:gd name="T16" fmla="*/ 0 60000 65536"/>
                <a:gd name="T17" fmla="*/ 0 60000 65536"/>
                <a:gd name="T18" fmla="*/ 0 w 2305"/>
                <a:gd name="T19" fmla="*/ 0 h 1513"/>
                <a:gd name="T20" fmla="*/ 2305 w 2305"/>
                <a:gd name="T21" fmla="*/ 1513 h 1513"/>
              </a:gdLst>
              <a:ahLst/>
              <a:cxnLst>
                <a:cxn ang="T12">
                  <a:pos x="T0" y="T1"/>
                </a:cxn>
                <a:cxn ang="T13">
                  <a:pos x="T2" y="T3"/>
                </a:cxn>
                <a:cxn ang="T14">
                  <a:pos x="T4" y="T5"/>
                </a:cxn>
                <a:cxn ang="T15">
                  <a:pos x="T6" y="T7"/>
                </a:cxn>
                <a:cxn ang="T16">
                  <a:pos x="T8" y="T9"/>
                </a:cxn>
                <a:cxn ang="T17">
                  <a:pos x="T10" y="T11"/>
                </a:cxn>
              </a:cxnLst>
              <a:rect l="T18" t="T19" r="T20" b="T21"/>
              <a:pathLst>
                <a:path w="2305" h="1513">
                  <a:moveTo>
                    <a:pt x="0" y="248"/>
                  </a:moveTo>
                  <a:lnTo>
                    <a:pt x="0" y="0"/>
                  </a:lnTo>
                  <a:lnTo>
                    <a:pt x="2304" y="0"/>
                  </a:lnTo>
                  <a:lnTo>
                    <a:pt x="2304" y="1512"/>
                  </a:lnTo>
                  <a:lnTo>
                    <a:pt x="0" y="1512"/>
                  </a:lnTo>
                  <a:lnTo>
                    <a:pt x="0" y="1040"/>
                  </a:lnTo>
                </a:path>
              </a:pathLst>
            </a:custGeom>
            <a:noFill/>
            <a:ln w="12700" cap="rnd">
              <a:solidFill>
                <a:srgbClr val="000000"/>
              </a:solidFill>
              <a:round/>
              <a:headEnd/>
              <a:tailEnd/>
            </a:ln>
          </p:spPr>
          <p:txBody>
            <a:bodyPr>
              <a:prstTxWarp prst="textNoShape">
                <a:avLst/>
              </a:prstTxWarp>
            </a:bodyPr>
            <a:lstStyle/>
            <a:p>
              <a:endParaRPr lang="en-US"/>
            </a:p>
          </p:txBody>
        </p:sp>
        <p:sp>
          <p:nvSpPr>
            <p:cNvPr id="113743" name="Freeform 70"/>
            <p:cNvSpPr>
              <a:spLocks/>
            </p:cNvSpPr>
            <p:nvPr/>
          </p:nvSpPr>
          <p:spPr bwMode="auto">
            <a:xfrm>
              <a:off x="1898" y="1574"/>
              <a:ext cx="2308" cy="1705"/>
            </a:xfrm>
            <a:custGeom>
              <a:avLst/>
              <a:gdLst>
                <a:gd name="T0" fmla="*/ 0 w 2305"/>
                <a:gd name="T1" fmla="*/ 8935 h 1513"/>
                <a:gd name="T2" fmla="*/ 0 w 2305"/>
                <a:gd name="T3" fmla="*/ 8935 h 1513"/>
                <a:gd name="T4" fmla="*/ 72 w 2305"/>
                <a:gd name="T5" fmla="*/ 8935 h 1513"/>
                <a:gd name="T6" fmla="*/ 72 w 2305"/>
                <a:gd name="T7" fmla="*/ 12372 h 1513"/>
                <a:gd name="T8" fmla="*/ 2286 w 2305"/>
                <a:gd name="T9" fmla="*/ 12372 h 1513"/>
                <a:gd name="T10" fmla="*/ 2286 w 2305"/>
                <a:gd name="T11" fmla="*/ 620 h 1513"/>
                <a:gd name="T12" fmla="*/ 72 w 2305"/>
                <a:gd name="T13" fmla="*/ 620 h 1513"/>
                <a:gd name="T14" fmla="*/ 72 w 2305"/>
                <a:gd name="T15" fmla="*/ 2124 h 1513"/>
                <a:gd name="T16" fmla="*/ 0 w 2305"/>
                <a:gd name="T17" fmla="*/ 2124 h 1513"/>
                <a:gd name="T18" fmla="*/ 0 w 2305"/>
                <a:gd name="T19" fmla="*/ 0 h 1513"/>
                <a:gd name="T20" fmla="*/ 2358 w 2305"/>
                <a:gd name="T21" fmla="*/ 0 h 1513"/>
                <a:gd name="T22" fmla="*/ 2358 w 2305"/>
                <a:gd name="T23" fmla="*/ 12991 h 1513"/>
                <a:gd name="T24" fmla="*/ 0 w 2305"/>
                <a:gd name="T25" fmla="*/ 12991 h 1513"/>
                <a:gd name="T26" fmla="*/ 0 w 2305"/>
                <a:gd name="T27" fmla="*/ 8935 h 1513"/>
                <a:gd name="T28" fmla="*/ 72 w 2305"/>
                <a:gd name="T29" fmla="*/ 8935 h 1513"/>
                <a:gd name="T30" fmla="*/ 72 w 2305"/>
                <a:gd name="T31" fmla="*/ 12372 h 1513"/>
                <a:gd name="T32" fmla="*/ 2286 w 2305"/>
                <a:gd name="T33" fmla="*/ 12372 h 1513"/>
                <a:gd name="T34" fmla="*/ 2286 w 2305"/>
                <a:gd name="T35" fmla="*/ 620 h 1513"/>
                <a:gd name="T36" fmla="*/ 72 w 2305"/>
                <a:gd name="T37" fmla="*/ 620 h 1513"/>
                <a:gd name="T38" fmla="*/ 72 w 2305"/>
                <a:gd name="T39" fmla="*/ 2124 h 1513"/>
                <a:gd name="T40" fmla="*/ 0 w 2305"/>
                <a:gd name="T41" fmla="*/ 2124 h 15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5"/>
                <a:gd name="T64" fmla="*/ 0 h 1513"/>
                <a:gd name="T65" fmla="*/ 2305 w 2305"/>
                <a:gd name="T66" fmla="*/ 1513 h 15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5" h="1513">
                  <a:moveTo>
                    <a:pt x="0" y="1040"/>
                  </a:moveTo>
                  <a:lnTo>
                    <a:pt x="0" y="1040"/>
                  </a:lnTo>
                  <a:lnTo>
                    <a:pt x="72" y="1040"/>
                  </a:lnTo>
                  <a:lnTo>
                    <a:pt x="72" y="1440"/>
                  </a:lnTo>
                  <a:lnTo>
                    <a:pt x="2232" y="1440"/>
                  </a:lnTo>
                  <a:lnTo>
                    <a:pt x="2232" y="72"/>
                  </a:lnTo>
                  <a:lnTo>
                    <a:pt x="72" y="72"/>
                  </a:lnTo>
                  <a:lnTo>
                    <a:pt x="72" y="248"/>
                  </a:lnTo>
                  <a:lnTo>
                    <a:pt x="0" y="248"/>
                  </a:lnTo>
                  <a:lnTo>
                    <a:pt x="0" y="0"/>
                  </a:lnTo>
                  <a:lnTo>
                    <a:pt x="2304" y="0"/>
                  </a:lnTo>
                  <a:lnTo>
                    <a:pt x="2304" y="1512"/>
                  </a:lnTo>
                  <a:lnTo>
                    <a:pt x="0" y="1512"/>
                  </a:lnTo>
                  <a:lnTo>
                    <a:pt x="0" y="1040"/>
                  </a:lnTo>
                  <a:lnTo>
                    <a:pt x="72" y="1040"/>
                  </a:lnTo>
                  <a:lnTo>
                    <a:pt x="72" y="1440"/>
                  </a:lnTo>
                  <a:lnTo>
                    <a:pt x="2232" y="1440"/>
                  </a:lnTo>
                  <a:lnTo>
                    <a:pt x="2232" y="72"/>
                  </a:lnTo>
                  <a:lnTo>
                    <a:pt x="72" y="72"/>
                  </a:lnTo>
                  <a:lnTo>
                    <a:pt x="72" y="248"/>
                  </a:lnTo>
                  <a:lnTo>
                    <a:pt x="0" y="248"/>
                  </a:lnTo>
                </a:path>
              </a:pathLst>
            </a:custGeom>
            <a:noFill/>
            <a:ln w="12700" cap="rnd">
              <a:solidFill>
                <a:srgbClr val="000000"/>
              </a:solidFill>
              <a:round/>
              <a:headEnd/>
              <a:tailEnd/>
            </a:ln>
          </p:spPr>
          <p:txBody>
            <a:bodyPr>
              <a:prstTxWarp prst="textNoShape">
                <a:avLst/>
              </a:prstTxWarp>
            </a:bodyPr>
            <a:lstStyle/>
            <a:p>
              <a:endParaRPr lang="en-US"/>
            </a:p>
          </p:txBody>
        </p:sp>
        <p:sp>
          <p:nvSpPr>
            <p:cNvPr id="113744" name="Freeform 71" descr="Narrow horizontal"/>
            <p:cNvSpPr>
              <a:spLocks/>
            </p:cNvSpPr>
            <p:nvPr/>
          </p:nvSpPr>
          <p:spPr bwMode="auto">
            <a:xfrm>
              <a:off x="3469" y="1270"/>
              <a:ext cx="714" cy="398"/>
            </a:xfrm>
            <a:custGeom>
              <a:avLst/>
              <a:gdLst>
                <a:gd name="T0" fmla="*/ 0 w 713"/>
                <a:gd name="T1" fmla="*/ 3053 h 353"/>
                <a:gd name="T2" fmla="*/ 477 w 713"/>
                <a:gd name="T3" fmla="*/ 3053 h 353"/>
                <a:gd name="T4" fmla="*/ 406 w 713"/>
                <a:gd name="T5" fmla="*/ 2450 h 353"/>
                <a:gd name="T6" fmla="*/ 406 w 713"/>
                <a:gd name="T7" fmla="*/ 1226 h 353"/>
                <a:gd name="T8" fmla="*/ 730 w 713"/>
                <a:gd name="T9" fmla="*/ 1226 h 353"/>
                <a:gd name="T10" fmla="*/ 730 w 713"/>
                <a:gd name="T11" fmla="*/ 0 h 353"/>
                <a:gd name="T12" fmla="*/ 71 w 713"/>
                <a:gd name="T13" fmla="*/ 0 h 353"/>
                <a:gd name="T14" fmla="*/ 71 w 713"/>
                <a:gd name="T15" fmla="*/ 2450 h 353"/>
                <a:gd name="T16" fmla="*/ 0 w 713"/>
                <a:gd name="T17" fmla="*/ 3053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3"/>
                <a:gd name="T28" fmla="*/ 0 h 353"/>
                <a:gd name="T29" fmla="*/ 713 w 713"/>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3" h="353">
                  <a:moveTo>
                    <a:pt x="0" y="352"/>
                  </a:moveTo>
                  <a:lnTo>
                    <a:pt x="459" y="352"/>
                  </a:lnTo>
                  <a:lnTo>
                    <a:pt x="388" y="282"/>
                  </a:lnTo>
                  <a:lnTo>
                    <a:pt x="388" y="141"/>
                  </a:lnTo>
                  <a:lnTo>
                    <a:pt x="712" y="141"/>
                  </a:lnTo>
                  <a:lnTo>
                    <a:pt x="712" y="0"/>
                  </a:lnTo>
                  <a:lnTo>
                    <a:pt x="71" y="0"/>
                  </a:lnTo>
                  <a:lnTo>
                    <a:pt x="71" y="282"/>
                  </a:lnTo>
                  <a:lnTo>
                    <a:pt x="0" y="352"/>
                  </a:lnTo>
                </a:path>
              </a:pathLst>
            </a:custGeom>
            <a:pattFill prst="narHorz">
              <a:fgClr>
                <a:srgbClr val="000000"/>
              </a:fgClr>
              <a:bgClr>
                <a:srgbClr val="FFFFFF"/>
              </a:bgClr>
            </a:pattFill>
            <a:ln w="12700" cap="rnd">
              <a:noFill/>
              <a:round/>
              <a:headEnd/>
              <a:tailEnd type="triangle" w="med" len="med"/>
            </a:ln>
          </p:spPr>
          <p:txBody>
            <a:bodyPr>
              <a:prstTxWarp prst="textNoShape">
                <a:avLst/>
              </a:prstTxWarp>
            </a:bodyPr>
            <a:lstStyle/>
            <a:p>
              <a:endParaRPr lang="en-US"/>
            </a:p>
          </p:txBody>
        </p:sp>
        <p:sp>
          <p:nvSpPr>
            <p:cNvPr id="113745" name="Freeform 72"/>
            <p:cNvSpPr>
              <a:spLocks/>
            </p:cNvSpPr>
            <p:nvPr/>
          </p:nvSpPr>
          <p:spPr bwMode="auto">
            <a:xfrm>
              <a:off x="3484" y="1285"/>
              <a:ext cx="722" cy="407"/>
            </a:xfrm>
            <a:custGeom>
              <a:avLst/>
              <a:gdLst>
                <a:gd name="T0" fmla="*/ 0 w 721"/>
                <a:gd name="T1" fmla="*/ 3120 h 361"/>
                <a:gd name="T2" fmla="*/ 482 w 721"/>
                <a:gd name="T3" fmla="*/ 3120 h 361"/>
                <a:gd name="T4" fmla="*/ 410 w 721"/>
                <a:gd name="T5" fmla="*/ 2496 h 361"/>
                <a:gd name="T6" fmla="*/ 410 w 721"/>
                <a:gd name="T7" fmla="*/ 1246 h 361"/>
                <a:gd name="T8" fmla="*/ 738 w 721"/>
                <a:gd name="T9" fmla="*/ 1246 h 361"/>
                <a:gd name="T10" fmla="*/ 738 w 721"/>
                <a:gd name="T11" fmla="*/ 0 h 361"/>
                <a:gd name="T12" fmla="*/ 72 w 721"/>
                <a:gd name="T13" fmla="*/ 0 h 361"/>
                <a:gd name="T14" fmla="*/ 72 w 721"/>
                <a:gd name="T15" fmla="*/ 2496 h 361"/>
                <a:gd name="T16" fmla="*/ 0 w 721"/>
                <a:gd name="T17" fmla="*/ 3120 h 361"/>
                <a:gd name="T18" fmla="*/ 482 w 721"/>
                <a:gd name="T19" fmla="*/ 3120 h 361"/>
                <a:gd name="T20" fmla="*/ 410 w 721"/>
                <a:gd name="T21" fmla="*/ 2496 h 361"/>
                <a:gd name="T22" fmla="*/ 410 w 721"/>
                <a:gd name="T23" fmla="*/ 1246 h 361"/>
                <a:gd name="T24" fmla="*/ 738 w 721"/>
                <a:gd name="T25" fmla="*/ 1246 h 361"/>
                <a:gd name="T26" fmla="*/ 738 w 721"/>
                <a:gd name="T27" fmla="*/ 0 h 361"/>
                <a:gd name="T28" fmla="*/ 72 w 721"/>
                <a:gd name="T29" fmla="*/ 0 h 361"/>
                <a:gd name="T30" fmla="*/ 72 w 721"/>
                <a:gd name="T31" fmla="*/ 2496 h 361"/>
                <a:gd name="T32" fmla="*/ 0 w 721"/>
                <a:gd name="T33" fmla="*/ 3120 h 3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1"/>
                <a:gd name="T52" fmla="*/ 0 h 361"/>
                <a:gd name="T53" fmla="*/ 721 w 721"/>
                <a:gd name="T54" fmla="*/ 361 h 3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1" h="361">
                  <a:moveTo>
                    <a:pt x="0" y="360"/>
                  </a:moveTo>
                  <a:lnTo>
                    <a:pt x="464" y="360"/>
                  </a:lnTo>
                  <a:lnTo>
                    <a:pt x="392" y="288"/>
                  </a:lnTo>
                  <a:lnTo>
                    <a:pt x="392" y="144"/>
                  </a:lnTo>
                  <a:lnTo>
                    <a:pt x="720" y="144"/>
                  </a:lnTo>
                  <a:lnTo>
                    <a:pt x="720" y="0"/>
                  </a:lnTo>
                  <a:lnTo>
                    <a:pt x="72" y="0"/>
                  </a:lnTo>
                  <a:lnTo>
                    <a:pt x="72" y="288"/>
                  </a:lnTo>
                  <a:lnTo>
                    <a:pt x="0" y="360"/>
                  </a:lnTo>
                  <a:lnTo>
                    <a:pt x="464" y="360"/>
                  </a:lnTo>
                  <a:lnTo>
                    <a:pt x="392" y="288"/>
                  </a:lnTo>
                  <a:lnTo>
                    <a:pt x="392" y="144"/>
                  </a:lnTo>
                  <a:lnTo>
                    <a:pt x="720" y="144"/>
                  </a:lnTo>
                  <a:lnTo>
                    <a:pt x="720" y="0"/>
                  </a:lnTo>
                  <a:lnTo>
                    <a:pt x="72" y="0"/>
                  </a:lnTo>
                  <a:lnTo>
                    <a:pt x="72" y="288"/>
                  </a:lnTo>
                  <a:lnTo>
                    <a:pt x="0" y="360"/>
                  </a:lnTo>
                </a:path>
              </a:pathLst>
            </a:custGeom>
            <a:noFill/>
            <a:ln w="12700" cap="rnd">
              <a:solidFill>
                <a:srgbClr val="000000"/>
              </a:solidFill>
              <a:round/>
              <a:headEnd/>
              <a:tailEnd/>
            </a:ln>
          </p:spPr>
          <p:txBody>
            <a:bodyPr>
              <a:prstTxWarp prst="textNoShape">
                <a:avLst/>
              </a:prstTxWarp>
            </a:bodyPr>
            <a:lstStyle/>
            <a:p>
              <a:endParaRPr lang="en-US"/>
            </a:p>
          </p:txBody>
        </p:sp>
        <p:sp>
          <p:nvSpPr>
            <p:cNvPr id="113746" name="Rectangle 73" descr="50%"/>
            <p:cNvSpPr>
              <a:spLocks noChangeArrowheads="1"/>
            </p:cNvSpPr>
            <p:nvPr/>
          </p:nvSpPr>
          <p:spPr bwMode="auto">
            <a:xfrm>
              <a:off x="2582" y="1578"/>
              <a:ext cx="641" cy="154"/>
            </a:xfrm>
            <a:prstGeom prst="rect">
              <a:avLst/>
            </a:prstGeom>
            <a:pattFill prst="pct5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113747" name="Oval 74"/>
            <p:cNvSpPr>
              <a:spLocks noChangeArrowheads="1"/>
            </p:cNvSpPr>
            <p:nvPr/>
          </p:nvSpPr>
          <p:spPr bwMode="auto">
            <a:xfrm>
              <a:off x="2655" y="1614"/>
              <a:ext cx="64" cy="73"/>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13748" name="Oval 75"/>
            <p:cNvSpPr>
              <a:spLocks noChangeArrowheads="1"/>
            </p:cNvSpPr>
            <p:nvPr/>
          </p:nvSpPr>
          <p:spPr bwMode="auto">
            <a:xfrm>
              <a:off x="2799" y="1614"/>
              <a:ext cx="64" cy="73"/>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13749" name="Oval 76"/>
            <p:cNvSpPr>
              <a:spLocks noChangeArrowheads="1"/>
            </p:cNvSpPr>
            <p:nvPr/>
          </p:nvSpPr>
          <p:spPr bwMode="auto">
            <a:xfrm>
              <a:off x="2943" y="1614"/>
              <a:ext cx="64" cy="73"/>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13750" name="Oval 77"/>
            <p:cNvSpPr>
              <a:spLocks noChangeArrowheads="1"/>
            </p:cNvSpPr>
            <p:nvPr/>
          </p:nvSpPr>
          <p:spPr bwMode="auto">
            <a:xfrm>
              <a:off x="3087" y="1614"/>
              <a:ext cx="64" cy="73"/>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13751" name="Rectangle 78" descr="Light upward diagonal"/>
            <p:cNvSpPr>
              <a:spLocks noChangeArrowheads="1"/>
            </p:cNvSpPr>
            <p:nvPr/>
          </p:nvSpPr>
          <p:spPr bwMode="auto">
            <a:xfrm>
              <a:off x="1901" y="2065"/>
              <a:ext cx="64" cy="72"/>
            </a:xfrm>
            <a:prstGeom prst="rect">
              <a:avLst/>
            </a:prstGeom>
            <a:pattFill prst="ltUpDiag">
              <a:fgClr>
                <a:srgbClr val="FFFFFF"/>
              </a:fgClr>
              <a:bgClr>
                <a:srgbClr val="000000"/>
              </a:bgClr>
            </a:pattFill>
            <a:ln w="12700">
              <a:solidFill>
                <a:srgbClr val="000000"/>
              </a:solidFill>
              <a:miter lim="800000"/>
              <a:headEnd/>
              <a:tailEnd/>
            </a:ln>
          </p:spPr>
          <p:txBody>
            <a:bodyPr wrap="none" anchor="ctr">
              <a:prstTxWarp prst="textNoShape">
                <a:avLst/>
              </a:prstTxWarp>
            </a:bodyPr>
            <a:lstStyle/>
            <a:p>
              <a:endParaRPr lang="en-US"/>
            </a:p>
          </p:txBody>
        </p:sp>
        <p:sp>
          <p:nvSpPr>
            <p:cNvPr id="113752" name="Rectangle 79"/>
            <p:cNvSpPr>
              <a:spLocks noChangeArrowheads="1"/>
            </p:cNvSpPr>
            <p:nvPr/>
          </p:nvSpPr>
          <p:spPr bwMode="auto">
            <a:xfrm>
              <a:off x="1861" y="2020"/>
              <a:ext cx="32" cy="36"/>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53" name="Rectangle 80"/>
            <p:cNvSpPr>
              <a:spLocks noChangeArrowheads="1"/>
            </p:cNvSpPr>
            <p:nvPr/>
          </p:nvSpPr>
          <p:spPr bwMode="auto">
            <a:xfrm>
              <a:off x="1973" y="1822"/>
              <a:ext cx="24" cy="27"/>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54" name="Rectangle 81"/>
            <p:cNvSpPr>
              <a:spLocks noChangeArrowheads="1"/>
            </p:cNvSpPr>
            <p:nvPr/>
          </p:nvSpPr>
          <p:spPr bwMode="auto">
            <a:xfrm>
              <a:off x="1901" y="2751"/>
              <a:ext cx="24" cy="36"/>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55" name="Rectangle 82"/>
            <p:cNvSpPr>
              <a:spLocks noChangeArrowheads="1"/>
            </p:cNvSpPr>
            <p:nvPr/>
          </p:nvSpPr>
          <p:spPr bwMode="auto">
            <a:xfrm>
              <a:off x="1901" y="3157"/>
              <a:ext cx="24" cy="36"/>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56" name="Rectangle 83" descr="20%"/>
            <p:cNvSpPr>
              <a:spLocks noChangeArrowheads="1"/>
            </p:cNvSpPr>
            <p:nvPr/>
          </p:nvSpPr>
          <p:spPr bwMode="auto">
            <a:xfrm>
              <a:off x="1901" y="2796"/>
              <a:ext cx="24" cy="352"/>
            </a:xfrm>
            <a:prstGeom prst="rect">
              <a:avLst/>
            </a:prstGeom>
            <a:pattFill prst="pct2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113757" name="Rectangle 84"/>
            <p:cNvSpPr>
              <a:spLocks noChangeArrowheads="1"/>
            </p:cNvSpPr>
            <p:nvPr/>
          </p:nvSpPr>
          <p:spPr bwMode="auto">
            <a:xfrm>
              <a:off x="2895" y="1524"/>
              <a:ext cx="24" cy="36"/>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58" name="Rectangle 85"/>
            <p:cNvSpPr>
              <a:spLocks noChangeArrowheads="1"/>
            </p:cNvSpPr>
            <p:nvPr/>
          </p:nvSpPr>
          <p:spPr bwMode="auto">
            <a:xfrm>
              <a:off x="3704" y="1245"/>
              <a:ext cx="24" cy="27"/>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59" name="Rectangle 86"/>
            <p:cNvSpPr>
              <a:spLocks noChangeArrowheads="1"/>
            </p:cNvSpPr>
            <p:nvPr/>
          </p:nvSpPr>
          <p:spPr bwMode="auto">
            <a:xfrm>
              <a:off x="4217" y="2579"/>
              <a:ext cx="136" cy="154"/>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60" name="Line 87"/>
            <p:cNvSpPr>
              <a:spLocks noChangeShapeType="1"/>
            </p:cNvSpPr>
            <p:nvPr/>
          </p:nvSpPr>
          <p:spPr bwMode="auto">
            <a:xfrm flipV="1">
              <a:off x="2927" y="1209"/>
              <a:ext cx="1346" cy="22"/>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3" name="Group 88"/>
            <p:cNvGrpSpPr>
              <a:grpSpLocks/>
            </p:cNvGrpSpPr>
            <p:nvPr/>
          </p:nvGrpSpPr>
          <p:grpSpPr bwMode="auto">
            <a:xfrm>
              <a:off x="2975" y="1209"/>
              <a:ext cx="1258" cy="0"/>
              <a:chOff x="2971" y="1072"/>
              <a:chExt cx="1256" cy="0"/>
            </a:xfrm>
          </p:grpSpPr>
          <p:sp>
            <p:nvSpPr>
              <p:cNvPr id="113841" name="Line 89"/>
              <p:cNvSpPr>
                <a:spLocks noChangeShapeType="1"/>
              </p:cNvSpPr>
              <p:nvPr/>
            </p:nvSpPr>
            <p:spPr bwMode="auto">
              <a:xfrm>
                <a:off x="2971"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2" name="Line 90"/>
              <p:cNvSpPr>
                <a:spLocks noChangeShapeType="1"/>
              </p:cNvSpPr>
              <p:nvPr/>
            </p:nvSpPr>
            <p:spPr bwMode="auto">
              <a:xfrm>
                <a:off x="3043" y="1072"/>
                <a:ext cx="25"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3" name="Line 91"/>
              <p:cNvSpPr>
                <a:spLocks noChangeShapeType="1"/>
              </p:cNvSpPr>
              <p:nvPr/>
            </p:nvSpPr>
            <p:spPr bwMode="auto">
              <a:xfrm>
                <a:off x="3116"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4" name="Line 92"/>
              <p:cNvSpPr>
                <a:spLocks noChangeShapeType="1"/>
              </p:cNvSpPr>
              <p:nvPr/>
            </p:nvSpPr>
            <p:spPr bwMode="auto">
              <a:xfrm>
                <a:off x="3188" y="1072"/>
                <a:ext cx="25"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5" name="Line 93"/>
              <p:cNvSpPr>
                <a:spLocks noChangeShapeType="1"/>
              </p:cNvSpPr>
              <p:nvPr/>
            </p:nvSpPr>
            <p:spPr bwMode="auto">
              <a:xfrm>
                <a:off x="3261"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6" name="Line 94"/>
              <p:cNvSpPr>
                <a:spLocks noChangeShapeType="1"/>
              </p:cNvSpPr>
              <p:nvPr/>
            </p:nvSpPr>
            <p:spPr bwMode="auto">
              <a:xfrm>
                <a:off x="3333"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7" name="Line 95"/>
              <p:cNvSpPr>
                <a:spLocks noChangeShapeType="1"/>
              </p:cNvSpPr>
              <p:nvPr/>
            </p:nvSpPr>
            <p:spPr bwMode="auto">
              <a:xfrm>
                <a:off x="3406"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8" name="Line 96"/>
              <p:cNvSpPr>
                <a:spLocks noChangeShapeType="1"/>
              </p:cNvSpPr>
              <p:nvPr/>
            </p:nvSpPr>
            <p:spPr bwMode="auto">
              <a:xfrm>
                <a:off x="3478"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9" name="Line 97"/>
              <p:cNvSpPr>
                <a:spLocks noChangeShapeType="1"/>
              </p:cNvSpPr>
              <p:nvPr/>
            </p:nvSpPr>
            <p:spPr bwMode="auto">
              <a:xfrm>
                <a:off x="3551"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0" name="Line 98"/>
              <p:cNvSpPr>
                <a:spLocks noChangeShapeType="1"/>
              </p:cNvSpPr>
              <p:nvPr/>
            </p:nvSpPr>
            <p:spPr bwMode="auto">
              <a:xfrm>
                <a:off x="3623"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1" name="Line 99"/>
              <p:cNvSpPr>
                <a:spLocks noChangeShapeType="1"/>
              </p:cNvSpPr>
              <p:nvPr/>
            </p:nvSpPr>
            <p:spPr bwMode="auto">
              <a:xfrm>
                <a:off x="3696"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2" name="Line 100"/>
              <p:cNvSpPr>
                <a:spLocks noChangeShapeType="1"/>
              </p:cNvSpPr>
              <p:nvPr/>
            </p:nvSpPr>
            <p:spPr bwMode="auto">
              <a:xfrm>
                <a:off x="3768"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3" name="Line 101"/>
              <p:cNvSpPr>
                <a:spLocks noChangeShapeType="1"/>
              </p:cNvSpPr>
              <p:nvPr/>
            </p:nvSpPr>
            <p:spPr bwMode="auto">
              <a:xfrm>
                <a:off x="3841"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4" name="Line 102"/>
              <p:cNvSpPr>
                <a:spLocks noChangeShapeType="1"/>
              </p:cNvSpPr>
              <p:nvPr/>
            </p:nvSpPr>
            <p:spPr bwMode="auto">
              <a:xfrm>
                <a:off x="3913"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5" name="Line 103"/>
              <p:cNvSpPr>
                <a:spLocks noChangeShapeType="1"/>
              </p:cNvSpPr>
              <p:nvPr/>
            </p:nvSpPr>
            <p:spPr bwMode="auto">
              <a:xfrm>
                <a:off x="3985" y="1072"/>
                <a:ext cx="25"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6" name="Line 104"/>
              <p:cNvSpPr>
                <a:spLocks noChangeShapeType="1"/>
              </p:cNvSpPr>
              <p:nvPr/>
            </p:nvSpPr>
            <p:spPr bwMode="auto">
              <a:xfrm>
                <a:off x="4058"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7" name="Line 105"/>
              <p:cNvSpPr>
                <a:spLocks noChangeShapeType="1"/>
              </p:cNvSpPr>
              <p:nvPr/>
            </p:nvSpPr>
            <p:spPr bwMode="auto">
              <a:xfrm>
                <a:off x="4130" y="1072"/>
                <a:ext cx="25"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58" name="Line 106"/>
              <p:cNvSpPr>
                <a:spLocks noChangeShapeType="1"/>
              </p:cNvSpPr>
              <p:nvPr/>
            </p:nvSpPr>
            <p:spPr bwMode="auto">
              <a:xfrm>
                <a:off x="4203" y="1072"/>
                <a:ext cx="2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62" name="Rectangle 107"/>
            <p:cNvSpPr>
              <a:spLocks noChangeArrowheads="1"/>
            </p:cNvSpPr>
            <p:nvPr/>
          </p:nvSpPr>
          <p:spPr bwMode="auto">
            <a:xfrm>
              <a:off x="1653" y="2877"/>
              <a:ext cx="144" cy="171"/>
            </a:xfrm>
            <a:prstGeom prst="rect">
              <a:avLst/>
            </a:prstGeom>
            <a:solidFill>
              <a:srgbClr val="FFFFFF"/>
            </a:solidFill>
            <a:ln w="12700">
              <a:solidFill>
                <a:srgbClr val="FFFFFF"/>
              </a:solidFill>
              <a:miter lim="800000"/>
              <a:headEnd/>
              <a:tailEnd/>
            </a:ln>
          </p:spPr>
          <p:txBody>
            <a:bodyPr wrap="none" anchor="ctr">
              <a:prstTxWarp prst="textNoShape">
                <a:avLst/>
              </a:prstTxWarp>
            </a:bodyPr>
            <a:lstStyle/>
            <a:p>
              <a:endParaRPr lang="en-US"/>
            </a:p>
          </p:txBody>
        </p:sp>
        <p:sp>
          <p:nvSpPr>
            <p:cNvPr id="113763" name="Line 108"/>
            <p:cNvSpPr>
              <a:spLocks noChangeShapeType="1"/>
            </p:cNvSpPr>
            <p:nvPr/>
          </p:nvSpPr>
          <p:spPr bwMode="auto">
            <a:xfrm>
              <a:off x="1917" y="3346"/>
              <a:ext cx="2356" cy="13"/>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4" name="Group 109"/>
            <p:cNvGrpSpPr>
              <a:grpSpLocks/>
            </p:cNvGrpSpPr>
            <p:nvPr/>
          </p:nvGrpSpPr>
          <p:grpSpPr bwMode="auto">
            <a:xfrm>
              <a:off x="1965" y="3341"/>
              <a:ext cx="2260" cy="0"/>
              <a:chOff x="1963" y="2964"/>
              <a:chExt cx="2256" cy="0"/>
            </a:xfrm>
          </p:grpSpPr>
          <p:sp>
            <p:nvSpPr>
              <p:cNvPr id="113823" name="Line 110"/>
              <p:cNvSpPr>
                <a:spLocks noChangeShapeType="1"/>
              </p:cNvSpPr>
              <p:nvPr/>
            </p:nvSpPr>
            <p:spPr bwMode="auto">
              <a:xfrm>
                <a:off x="1963"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4" name="Line 111"/>
              <p:cNvSpPr>
                <a:spLocks noChangeShapeType="1"/>
              </p:cNvSpPr>
              <p:nvPr/>
            </p:nvSpPr>
            <p:spPr bwMode="auto">
              <a:xfrm>
                <a:off x="2093" y="2964"/>
                <a:ext cx="49"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5" name="Line 112"/>
              <p:cNvSpPr>
                <a:spLocks noChangeShapeType="1"/>
              </p:cNvSpPr>
              <p:nvPr/>
            </p:nvSpPr>
            <p:spPr bwMode="auto">
              <a:xfrm>
                <a:off x="2223" y="2964"/>
                <a:ext cx="49"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6" name="Line 113"/>
              <p:cNvSpPr>
                <a:spLocks noChangeShapeType="1"/>
              </p:cNvSpPr>
              <p:nvPr/>
            </p:nvSpPr>
            <p:spPr bwMode="auto">
              <a:xfrm>
                <a:off x="2352"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7" name="Line 114"/>
              <p:cNvSpPr>
                <a:spLocks noChangeShapeType="1"/>
              </p:cNvSpPr>
              <p:nvPr/>
            </p:nvSpPr>
            <p:spPr bwMode="auto">
              <a:xfrm>
                <a:off x="2482"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8" name="Line 115"/>
              <p:cNvSpPr>
                <a:spLocks noChangeShapeType="1"/>
              </p:cNvSpPr>
              <p:nvPr/>
            </p:nvSpPr>
            <p:spPr bwMode="auto">
              <a:xfrm>
                <a:off x="2612"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9" name="Line 116"/>
              <p:cNvSpPr>
                <a:spLocks noChangeShapeType="1"/>
              </p:cNvSpPr>
              <p:nvPr/>
            </p:nvSpPr>
            <p:spPr bwMode="auto">
              <a:xfrm>
                <a:off x="2742" y="2964"/>
                <a:ext cx="49"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0" name="Line 117"/>
              <p:cNvSpPr>
                <a:spLocks noChangeShapeType="1"/>
              </p:cNvSpPr>
              <p:nvPr/>
            </p:nvSpPr>
            <p:spPr bwMode="auto">
              <a:xfrm>
                <a:off x="2871"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1" name="Line 118"/>
              <p:cNvSpPr>
                <a:spLocks noChangeShapeType="1"/>
              </p:cNvSpPr>
              <p:nvPr/>
            </p:nvSpPr>
            <p:spPr bwMode="auto">
              <a:xfrm>
                <a:off x="3001"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2" name="Line 119"/>
              <p:cNvSpPr>
                <a:spLocks noChangeShapeType="1"/>
              </p:cNvSpPr>
              <p:nvPr/>
            </p:nvSpPr>
            <p:spPr bwMode="auto">
              <a:xfrm>
                <a:off x="3131"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3" name="Line 120"/>
              <p:cNvSpPr>
                <a:spLocks noChangeShapeType="1"/>
              </p:cNvSpPr>
              <p:nvPr/>
            </p:nvSpPr>
            <p:spPr bwMode="auto">
              <a:xfrm>
                <a:off x="3261"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4" name="Line 121"/>
              <p:cNvSpPr>
                <a:spLocks noChangeShapeType="1"/>
              </p:cNvSpPr>
              <p:nvPr/>
            </p:nvSpPr>
            <p:spPr bwMode="auto">
              <a:xfrm>
                <a:off x="3391" y="2964"/>
                <a:ext cx="49"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5" name="Line 122"/>
              <p:cNvSpPr>
                <a:spLocks noChangeShapeType="1"/>
              </p:cNvSpPr>
              <p:nvPr/>
            </p:nvSpPr>
            <p:spPr bwMode="auto">
              <a:xfrm>
                <a:off x="3520"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6" name="Line 123"/>
              <p:cNvSpPr>
                <a:spLocks noChangeShapeType="1"/>
              </p:cNvSpPr>
              <p:nvPr/>
            </p:nvSpPr>
            <p:spPr bwMode="auto">
              <a:xfrm>
                <a:off x="3650"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7" name="Line 124"/>
              <p:cNvSpPr>
                <a:spLocks noChangeShapeType="1"/>
              </p:cNvSpPr>
              <p:nvPr/>
            </p:nvSpPr>
            <p:spPr bwMode="auto">
              <a:xfrm>
                <a:off x="3780"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8" name="Line 125"/>
              <p:cNvSpPr>
                <a:spLocks noChangeShapeType="1"/>
              </p:cNvSpPr>
              <p:nvPr/>
            </p:nvSpPr>
            <p:spPr bwMode="auto">
              <a:xfrm>
                <a:off x="3910" y="2964"/>
                <a:ext cx="49"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39" name="Line 126"/>
              <p:cNvSpPr>
                <a:spLocks noChangeShapeType="1"/>
              </p:cNvSpPr>
              <p:nvPr/>
            </p:nvSpPr>
            <p:spPr bwMode="auto">
              <a:xfrm>
                <a:off x="4040" y="2964"/>
                <a:ext cx="49"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40" name="Line 127"/>
              <p:cNvSpPr>
                <a:spLocks noChangeShapeType="1"/>
              </p:cNvSpPr>
              <p:nvPr/>
            </p:nvSpPr>
            <p:spPr bwMode="auto">
              <a:xfrm>
                <a:off x="4169" y="2964"/>
                <a:ext cx="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65" name="Line 128"/>
            <p:cNvSpPr>
              <a:spLocks noChangeShapeType="1"/>
            </p:cNvSpPr>
            <p:nvPr/>
          </p:nvSpPr>
          <p:spPr bwMode="auto">
            <a:xfrm>
              <a:off x="4281" y="1209"/>
              <a:ext cx="0" cy="2146"/>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5" name="Group 129"/>
            <p:cNvGrpSpPr>
              <a:grpSpLocks/>
            </p:cNvGrpSpPr>
            <p:nvPr/>
          </p:nvGrpSpPr>
          <p:grpSpPr bwMode="auto">
            <a:xfrm>
              <a:off x="4281" y="1209"/>
              <a:ext cx="0" cy="2137"/>
              <a:chOff x="4275" y="1072"/>
              <a:chExt cx="0" cy="1896"/>
            </a:xfrm>
          </p:grpSpPr>
          <p:sp>
            <p:nvSpPr>
              <p:cNvPr id="113809" name="Line 130"/>
              <p:cNvSpPr>
                <a:spLocks noChangeShapeType="1"/>
              </p:cNvSpPr>
              <p:nvPr/>
            </p:nvSpPr>
            <p:spPr bwMode="auto">
              <a:xfrm>
                <a:off x="4275" y="1072"/>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0" name="Line 131"/>
              <p:cNvSpPr>
                <a:spLocks noChangeShapeType="1"/>
              </p:cNvSpPr>
              <p:nvPr/>
            </p:nvSpPr>
            <p:spPr bwMode="auto">
              <a:xfrm>
                <a:off x="4275" y="1216"/>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1" name="Line 132"/>
              <p:cNvSpPr>
                <a:spLocks noChangeShapeType="1"/>
              </p:cNvSpPr>
              <p:nvPr/>
            </p:nvSpPr>
            <p:spPr bwMode="auto">
              <a:xfrm>
                <a:off x="4275" y="1360"/>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2" name="Line 133"/>
              <p:cNvSpPr>
                <a:spLocks noChangeShapeType="1"/>
              </p:cNvSpPr>
              <p:nvPr/>
            </p:nvSpPr>
            <p:spPr bwMode="auto">
              <a:xfrm>
                <a:off x="4275" y="1504"/>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3" name="Line 134"/>
              <p:cNvSpPr>
                <a:spLocks noChangeShapeType="1"/>
              </p:cNvSpPr>
              <p:nvPr/>
            </p:nvSpPr>
            <p:spPr bwMode="auto">
              <a:xfrm>
                <a:off x="4275" y="1648"/>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4" name="Line 135"/>
              <p:cNvSpPr>
                <a:spLocks noChangeShapeType="1"/>
              </p:cNvSpPr>
              <p:nvPr/>
            </p:nvSpPr>
            <p:spPr bwMode="auto">
              <a:xfrm>
                <a:off x="4275" y="1792"/>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5" name="Line 136"/>
              <p:cNvSpPr>
                <a:spLocks noChangeShapeType="1"/>
              </p:cNvSpPr>
              <p:nvPr/>
            </p:nvSpPr>
            <p:spPr bwMode="auto">
              <a:xfrm>
                <a:off x="4275" y="1936"/>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6" name="Line 137"/>
              <p:cNvSpPr>
                <a:spLocks noChangeShapeType="1"/>
              </p:cNvSpPr>
              <p:nvPr/>
            </p:nvSpPr>
            <p:spPr bwMode="auto">
              <a:xfrm>
                <a:off x="4275" y="2080"/>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7" name="Line 138"/>
              <p:cNvSpPr>
                <a:spLocks noChangeShapeType="1"/>
              </p:cNvSpPr>
              <p:nvPr/>
            </p:nvSpPr>
            <p:spPr bwMode="auto">
              <a:xfrm>
                <a:off x="4275" y="2224"/>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8" name="Line 139"/>
              <p:cNvSpPr>
                <a:spLocks noChangeShapeType="1"/>
              </p:cNvSpPr>
              <p:nvPr/>
            </p:nvSpPr>
            <p:spPr bwMode="auto">
              <a:xfrm>
                <a:off x="4275" y="2368"/>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19" name="Line 140"/>
              <p:cNvSpPr>
                <a:spLocks noChangeShapeType="1"/>
              </p:cNvSpPr>
              <p:nvPr/>
            </p:nvSpPr>
            <p:spPr bwMode="auto">
              <a:xfrm>
                <a:off x="4275" y="2512"/>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0" name="Line 141"/>
              <p:cNvSpPr>
                <a:spLocks noChangeShapeType="1"/>
              </p:cNvSpPr>
              <p:nvPr/>
            </p:nvSpPr>
            <p:spPr bwMode="auto">
              <a:xfrm>
                <a:off x="4275" y="2656"/>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1" name="Line 142"/>
              <p:cNvSpPr>
                <a:spLocks noChangeShapeType="1"/>
              </p:cNvSpPr>
              <p:nvPr/>
            </p:nvSpPr>
            <p:spPr bwMode="auto">
              <a:xfrm>
                <a:off x="4275" y="2800"/>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22" name="Line 143"/>
              <p:cNvSpPr>
                <a:spLocks noChangeShapeType="1"/>
              </p:cNvSpPr>
              <p:nvPr/>
            </p:nvSpPr>
            <p:spPr bwMode="auto">
              <a:xfrm>
                <a:off x="4275" y="2944"/>
                <a:ext cx="0" cy="24"/>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67" name="Line 144"/>
            <p:cNvSpPr>
              <a:spLocks noChangeShapeType="1"/>
            </p:cNvSpPr>
            <p:nvPr/>
          </p:nvSpPr>
          <p:spPr bwMode="auto">
            <a:xfrm flipH="1">
              <a:off x="1536" y="2016"/>
              <a:ext cx="352" cy="0"/>
            </a:xfrm>
            <a:prstGeom prst="line">
              <a:avLst/>
            </a:prstGeom>
            <a:noFill/>
            <a:ln w="50800">
              <a:solidFill>
                <a:srgbClr val="000000"/>
              </a:solidFill>
              <a:round/>
              <a:headEnd/>
              <a:tailEnd/>
            </a:ln>
          </p:spPr>
          <p:txBody>
            <a:bodyPr wrap="none" anchor="ctr">
              <a:prstTxWarp prst="textNoShape">
                <a:avLst/>
              </a:prstTxWarp>
            </a:bodyPr>
            <a:lstStyle/>
            <a:p>
              <a:endParaRPr lang="en-US"/>
            </a:p>
          </p:txBody>
        </p:sp>
        <p:sp>
          <p:nvSpPr>
            <p:cNvPr id="113768" name="Line 145"/>
            <p:cNvSpPr>
              <a:spLocks noChangeShapeType="1"/>
            </p:cNvSpPr>
            <p:nvPr/>
          </p:nvSpPr>
          <p:spPr bwMode="auto">
            <a:xfrm>
              <a:off x="1917" y="3157"/>
              <a:ext cx="0" cy="198"/>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6" name="Group 146"/>
            <p:cNvGrpSpPr>
              <a:grpSpLocks/>
            </p:cNvGrpSpPr>
            <p:nvPr/>
          </p:nvGrpSpPr>
          <p:grpSpPr bwMode="auto">
            <a:xfrm>
              <a:off x="1917" y="3157"/>
              <a:ext cx="0" cy="189"/>
              <a:chOff x="1915" y="2800"/>
              <a:chExt cx="0" cy="168"/>
            </a:xfrm>
          </p:grpSpPr>
          <p:sp>
            <p:nvSpPr>
              <p:cNvPr id="113807" name="Line 147"/>
              <p:cNvSpPr>
                <a:spLocks noChangeShapeType="1"/>
              </p:cNvSpPr>
              <p:nvPr/>
            </p:nvSpPr>
            <p:spPr bwMode="auto">
              <a:xfrm>
                <a:off x="1915" y="2800"/>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08" name="Line 148"/>
              <p:cNvSpPr>
                <a:spLocks noChangeShapeType="1"/>
              </p:cNvSpPr>
              <p:nvPr/>
            </p:nvSpPr>
            <p:spPr bwMode="auto">
              <a:xfrm>
                <a:off x="1915" y="2944"/>
                <a:ext cx="0" cy="24"/>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70" name="Line 149"/>
            <p:cNvSpPr>
              <a:spLocks noChangeShapeType="1"/>
            </p:cNvSpPr>
            <p:nvPr/>
          </p:nvSpPr>
          <p:spPr bwMode="auto">
            <a:xfrm>
              <a:off x="2630" y="2751"/>
              <a:ext cx="0" cy="604"/>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7" name="Group 150"/>
            <p:cNvGrpSpPr>
              <a:grpSpLocks/>
            </p:cNvGrpSpPr>
            <p:nvPr/>
          </p:nvGrpSpPr>
          <p:grpSpPr bwMode="auto">
            <a:xfrm>
              <a:off x="2630" y="2751"/>
              <a:ext cx="0" cy="550"/>
              <a:chOff x="2627" y="2440"/>
              <a:chExt cx="0" cy="488"/>
            </a:xfrm>
          </p:grpSpPr>
          <p:sp>
            <p:nvSpPr>
              <p:cNvPr id="113803" name="Line 151"/>
              <p:cNvSpPr>
                <a:spLocks noChangeShapeType="1"/>
              </p:cNvSpPr>
              <p:nvPr/>
            </p:nvSpPr>
            <p:spPr bwMode="auto">
              <a:xfrm>
                <a:off x="2627" y="2440"/>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04" name="Line 152"/>
              <p:cNvSpPr>
                <a:spLocks noChangeShapeType="1"/>
              </p:cNvSpPr>
              <p:nvPr/>
            </p:nvSpPr>
            <p:spPr bwMode="auto">
              <a:xfrm>
                <a:off x="2627" y="2584"/>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05" name="Line 153"/>
              <p:cNvSpPr>
                <a:spLocks noChangeShapeType="1"/>
              </p:cNvSpPr>
              <p:nvPr/>
            </p:nvSpPr>
            <p:spPr bwMode="auto">
              <a:xfrm>
                <a:off x="2627" y="2728"/>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06" name="Line 154"/>
              <p:cNvSpPr>
                <a:spLocks noChangeShapeType="1"/>
              </p:cNvSpPr>
              <p:nvPr/>
            </p:nvSpPr>
            <p:spPr bwMode="auto">
              <a:xfrm>
                <a:off x="2627" y="2872"/>
                <a:ext cx="0" cy="56"/>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72" name="Line 155"/>
            <p:cNvSpPr>
              <a:spLocks noChangeShapeType="1"/>
            </p:cNvSpPr>
            <p:nvPr/>
          </p:nvSpPr>
          <p:spPr bwMode="auto">
            <a:xfrm flipV="1">
              <a:off x="3720" y="1204"/>
              <a:ext cx="0" cy="81"/>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73" name="Line 156"/>
            <p:cNvSpPr>
              <a:spLocks noChangeShapeType="1"/>
            </p:cNvSpPr>
            <p:nvPr/>
          </p:nvSpPr>
          <p:spPr bwMode="auto">
            <a:xfrm flipV="1">
              <a:off x="3720" y="1204"/>
              <a:ext cx="0" cy="7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74" name="Line 157"/>
            <p:cNvSpPr>
              <a:spLocks noChangeShapeType="1"/>
            </p:cNvSpPr>
            <p:nvPr/>
          </p:nvSpPr>
          <p:spPr bwMode="auto">
            <a:xfrm flipV="1">
              <a:off x="2911" y="1204"/>
              <a:ext cx="0" cy="37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8" name="Group 158"/>
            <p:cNvGrpSpPr>
              <a:grpSpLocks/>
            </p:cNvGrpSpPr>
            <p:nvPr/>
          </p:nvGrpSpPr>
          <p:grpSpPr bwMode="auto">
            <a:xfrm>
              <a:off x="2911" y="1204"/>
              <a:ext cx="0" cy="361"/>
              <a:chOff x="2907" y="1068"/>
              <a:chExt cx="0" cy="320"/>
            </a:xfrm>
          </p:grpSpPr>
          <p:sp>
            <p:nvSpPr>
              <p:cNvPr id="113800" name="Line 159"/>
              <p:cNvSpPr>
                <a:spLocks noChangeShapeType="1"/>
              </p:cNvSpPr>
              <p:nvPr/>
            </p:nvSpPr>
            <p:spPr bwMode="auto">
              <a:xfrm flipV="1">
                <a:off x="2907" y="1324"/>
                <a:ext cx="0" cy="6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01" name="Line 160"/>
              <p:cNvSpPr>
                <a:spLocks noChangeShapeType="1"/>
              </p:cNvSpPr>
              <p:nvPr/>
            </p:nvSpPr>
            <p:spPr bwMode="auto">
              <a:xfrm flipV="1">
                <a:off x="2907" y="1180"/>
                <a:ext cx="0" cy="6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802" name="Line 161"/>
              <p:cNvSpPr>
                <a:spLocks noChangeShapeType="1"/>
              </p:cNvSpPr>
              <p:nvPr/>
            </p:nvSpPr>
            <p:spPr bwMode="auto">
              <a:xfrm flipV="1">
                <a:off x="2907" y="1068"/>
                <a:ext cx="0" cy="32"/>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76" name="Rectangle 162"/>
            <p:cNvSpPr>
              <a:spLocks noChangeArrowheads="1"/>
            </p:cNvSpPr>
            <p:nvPr/>
          </p:nvSpPr>
          <p:spPr bwMode="auto">
            <a:xfrm>
              <a:off x="4481" y="2525"/>
              <a:ext cx="209" cy="271"/>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77" name="Line 163"/>
            <p:cNvSpPr>
              <a:spLocks noChangeShapeType="1"/>
            </p:cNvSpPr>
            <p:nvPr/>
          </p:nvSpPr>
          <p:spPr bwMode="auto">
            <a:xfrm>
              <a:off x="4353" y="2661"/>
              <a:ext cx="241"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9" name="Group 164"/>
            <p:cNvGrpSpPr>
              <a:grpSpLocks/>
            </p:cNvGrpSpPr>
            <p:nvPr/>
          </p:nvGrpSpPr>
          <p:grpSpPr bwMode="auto">
            <a:xfrm>
              <a:off x="4353" y="2661"/>
              <a:ext cx="200" cy="0"/>
              <a:chOff x="4347" y="2360"/>
              <a:chExt cx="200" cy="0"/>
            </a:xfrm>
          </p:grpSpPr>
          <p:sp>
            <p:nvSpPr>
              <p:cNvPr id="113798" name="Line 165"/>
              <p:cNvSpPr>
                <a:spLocks noChangeShapeType="1"/>
              </p:cNvSpPr>
              <p:nvPr/>
            </p:nvSpPr>
            <p:spPr bwMode="auto">
              <a:xfrm>
                <a:off x="4347" y="2360"/>
                <a:ext cx="56"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99" name="Line 166"/>
              <p:cNvSpPr>
                <a:spLocks noChangeShapeType="1"/>
              </p:cNvSpPr>
              <p:nvPr/>
            </p:nvSpPr>
            <p:spPr bwMode="auto">
              <a:xfrm>
                <a:off x="4491" y="2360"/>
                <a:ext cx="56"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79" name="Oval 167"/>
            <p:cNvSpPr>
              <a:spLocks noChangeArrowheads="1"/>
            </p:cNvSpPr>
            <p:nvPr/>
          </p:nvSpPr>
          <p:spPr bwMode="auto">
            <a:xfrm>
              <a:off x="4513" y="2579"/>
              <a:ext cx="137" cy="154"/>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13780" name="Line 168"/>
            <p:cNvSpPr>
              <a:spLocks noChangeShapeType="1"/>
            </p:cNvSpPr>
            <p:nvPr/>
          </p:nvSpPr>
          <p:spPr bwMode="auto">
            <a:xfrm>
              <a:off x="4549" y="2638"/>
              <a:ext cx="64" cy="0"/>
            </a:xfrm>
            <a:prstGeom prst="line">
              <a:avLst/>
            </a:prstGeom>
            <a:noFill/>
            <a:ln w="25400">
              <a:pattFill prst="pct25">
                <a:fgClr>
                  <a:srgbClr val="FFFFFF"/>
                </a:fgClr>
                <a:bgClr>
                  <a:srgbClr val="000000"/>
                </a:bgClr>
              </a:pattFill>
              <a:round/>
              <a:headEnd/>
              <a:tailEnd/>
            </a:ln>
          </p:spPr>
          <p:txBody>
            <a:bodyPr wrap="none" anchor="ctr">
              <a:prstTxWarp prst="textNoShape">
                <a:avLst/>
              </a:prstTxWarp>
            </a:bodyPr>
            <a:lstStyle/>
            <a:p>
              <a:endParaRPr lang="en-US"/>
            </a:p>
          </p:txBody>
        </p:sp>
        <p:sp>
          <p:nvSpPr>
            <p:cNvPr id="113781" name="Line 169"/>
            <p:cNvSpPr>
              <a:spLocks noChangeShapeType="1"/>
            </p:cNvSpPr>
            <p:nvPr/>
          </p:nvSpPr>
          <p:spPr bwMode="auto">
            <a:xfrm>
              <a:off x="4549" y="2629"/>
              <a:ext cx="48" cy="0"/>
            </a:xfrm>
            <a:prstGeom prst="line">
              <a:avLst/>
            </a:prstGeom>
            <a:noFill/>
            <a:ln w="25400">
              <a:pattFill prst="pct25">
                <a:fgClr>
                  <a:srgbClr val="FFFFFF"/>
                </a:fgClr>
                <a:bgClr>
                  <a:srgbClr val="000000"/>
                </a:bgClr>
              </a:pattFill>
              <a:round/>
              <a:headEnd/>
              <a:tailEnd/>
            </a:ln>
          </p:spPr>
          <p:txBody>
            <a:bodyPr wrap="none" anchor="ctr">
              <a:prstTxWarp prst="textNoShape">
                <a:avLst/>
              </a:prstTxWarp>
            </a:bodyPr>
            <a:lstStyle/>
            <a:p>
              <a:endParaRPr lang="en-US"/>
            </a:p>
          </p:txBody>
        </p:sp>
        <p:sp>
          <p:nvSpPr>
            <p:cNvPr id="113782" name="Line 170"/>
            <p:cNvSpPr>
              <a:spLocks noChangeShapeType="1"/>
            </p:cNvSpPr>
            <p:nvPr/>
          </p:nvSpPr>
          <p:spPr bwMode="auto">
            <a:xfrm>
              <a:off x="4549" y="2692"/>
              <a:ext cx="64" cy="0"/>
            </a:xfrm>
            <a:prstGeom prst="line">
              <a:avLst/>
            </a:prstGeom>
            <a:noFill/>
            <a:ln w="25400">
              <a:pattFill prst="pct25">
                <a:fgClr>
                  <a:srgbClr val="FFFFFF"/>
                </a:fgClr>
                <a:bgClr>
                  <a:srgbClr val="000000"/>
                </a:bgClr>
              </a:pattFill>
              <a:round/>
              <a:headEnd/>
              <a:tailEnd/>
            </a:ln>
          </p:spPr>
          <p:txBody>
            <a:bodyPr wrap="none" anchor="ctr">
              <a:prstTxWarp prst="textNoShape">
                <a:avLst/>
              </a:prstTxWarp>
            </a:bodyPr>
            <a:lstStyle/>
            <a:p>
              <a:endParaRPr lang="en-US"/>
            </a:p>
          </p:txBody>
        </p:sp>
        <p:sp>
          <p:nvSpPr>
            <p:cNvPr id="113783" name="Line 171"/>
            <p:cNvSpPr>
              <a:spLocks noChangeShapeType="1"/>
            </p:cNvSpPr>
            <p:nvPr/>
          </p:nvSpPr>
          <p:spPr bwMode="auto">
            <a:xfrm>
              <a:off x="4549" y="2683"/>
              <a:ext cx="48" cy="0"/>
            </a:xfrm>
            <a:prstGeom prst="line">
              <a:avLst/>
            </a:prstGeom>
            <a:noFill/>
            <a:ln w="25400">
              <a:pattFill prst="pct25">
                <a:fgClr>
                  <a:srgbClr val="FFFFFF"/>
                </a:fgClr>
                <a:bgClr>
                  <a:srgbClr val="000000"/>
                </a:bgClr>
              </a:pattFill>
              <a:round/>
              <a:headEnd/>
              <a:tailEnd/>
            </a:ln>
          </p:spPr>
          <p:txBody>
            <a:bodyPr wrap="none" anchor="ctr">
              <a:prstTxWarp prst="textNoShape">
                <a:avLst/>
              </a:prstTxWarp>
            </a:bodyPr>
            <a:lstStyle/>
            <a:p>
              <a:endParaRPr lang="en-US"/>
            </a:p>
          </p:txBody>
        </p:sp>
        <p:sp>
          <p:nvSpPr>
            <p:cNvPr id="113784" name="Line 172"/>
            <p:cNvSpPr>
              <a:spLocks noChangeShapeType="1"/>
            </p:cNvSpPr>
            <p:nvPr/>
          </p:nvSpPr>
          <p:spPr bwMode="auto">
            <a:xfrm flipV="1">
              <a:off x="3720" y="1204"/>
              <a:ext cx="0" cy="81"/>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85" name="Line 173"/>
            <p:cNvSpPr>
              <a:spLocks noChangeShapeType="1"/>
            </p:cNvSpPr>
            <p:nvPr/>
          </p:nvSpPr>
          <p:spPr bwMode="auto">
            <a:xfrm flipV="1">
              <a:off x="3720" y="1204"/>
              <a:ext cx="0" cy="7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86" name="Line 174"/>
            <p:cNvSpPr>
              <a:spLocks noChangeShapeType="1"/>
            </p:cNvSpPr>
            <p:nvPr/>
          </p:nvSpPr>
          <p:spPr bwMode="auto">
            <a:xfrm flipV="1">
              <a:off x="3344" y="1204"/>
              <a:ext cx="0" cy="649"/>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10" name="Group 175"/>
            <p:cNvGrpSpPr>
              <a:grpSpLocks/>
            </p:cNvGrpSpPr>
            <p:nvPr/>
          </p:nvGrpSpPr>
          <p:grpSpPr bwMode="auto">
            <a:xfrm>
              <a:off x="3344" y="1285"/>
              <a:ext cx="0" cy="559"/>
              <a:chOff x="3339" y="1140"/>
              <a:chExt cx="0" cy="496"/>
            </a:xfrm>
          </p:grpSpPr>
          <p:sp>
            <p:nvSpPr>
              <p:cNvPr id="113794" name="Line 176"/>
              <p:cNvSpPr>
                <a:spLocks noChangeShapeType="1"/>
              </p:cNvSpPr>
              <p:nvPr/>
            </p:nvSpPr>
            <p:spPr bwMode="auto">
              <a:xfrm flipV="1">
                <a:off x="3339" y="1572"/>
                <a:ext cx="0" cy="6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95" name="Line 177"/>
              <p:cNvSpPr>
                <a:spLocks noChangeShapeType="1"/>
              </p:cNvSpPr>
              <p:nvPr/>
            </p:nvSpPr>
            <p:spPr bwMode="auto">
              <a:xfrm flipV="1">
                <a:off x="3339" y="1428"/>
                <a:ext cx="0" cy="6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96" name="Line 178"/>
              <p:cNvSpPr>
                <a:spLocks noChangeShapeType="1"/>
              </p:cNvSpPr>
              <p:nvPr/>
            </p:nvSpPr>
            <p:spPr bwMode="auto">
              <a:xfrm flipV="1">
                <a:off x="3339" y="1284"/>
                <a:ext cx="0" cy="6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97" name="Line 179"/>
              <p:cNvSpPr>
                <a:spLocks noChangeShapeType="1"/>
              </p:cNvSpPr>
              <p:nvPr/>
            </p:nvSpPr>
            <p:spPr bwMode="auto">
              <a:xfrm flipV="1">
                <a:off x="3339" y="1140"/>
                <a:ext cx="0" cy="64"/>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113788" name="Rectangle 180"/>
            <p:cNvSpPr>
              <a:spLocks noChangeArrowheads="1"/>
            </p:cNvSpPr>
            <p:nvPr/>
          </p:nvSpPr>
          <p:spPr bwMode="auto">
            <a:xfrm>
              <a:off x="3328" y="1849"/>
              <a:ext cx="24" cy="36"/>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89" name="Rectangle 181"/>
            <p:cNvSpPr>
              <a:spLocks noChangeArrowheads="1"/>
            </p:cNvSpPr>
            <p:nvPr/>
          </p:nvSpPr>
          <p:spPr bwMode="auto">
            <a:xfrm>
              <a:off x="4089" y="2056"/>
              <a:ext cx="24" cy="27"/>
            </a:xfrm>
            <a:prstGeom prst="rect">
              <a:avLst/>
            </a:prstGeom>
            <a:solidFill>
              <a:srgbClr val="000000"/>
            </a:solidFill>
            <a:ln w="12700">
              <a:solidFill>
                <a:srgbClr val="000000"/>
              </a:solidFill>
              <a:miter lim="800000"/>
              <a:headEnd/>
              <a:tailEnd/>
            </a:ln>
          </p:spPr>
          <p:txBody>
            <a:bodyPr wrap="none" anchor="ctr">
              <a:prstTxWarp prst="textNoShape">
                <a:avLst/>
              </a:prstTxWarp>
            </a:bodyPr>
            <a:lstStyle/>
            <a:p>
              <a:endParaRPr lang="en-US"/>
            </a:p>
          </p:txBody>
        </p:sp>
        <p:sp>
          <p:nvSpPr>
            <p:cNvPr id="113790" name="Line 182"/>
            <p:cNvSpPr>
              <a:spLocks noChangeShapeType="1"/>
            </p:cNvSpPr>
            <p:nvPr/>
          </p:nvSpPr>
          <p:spPr bwMode="auto">
            <a:xfrm flipH="1">
              <a:off x="4092" y="2065"/>
              <a:ext cx="185"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nvGrpSpPr>
            <p:cNvPr id="11" name="Group 183"/>
            <p:cNvGrpSpPr>
              <a:grpSpLocks/>
            </p:cNvGrpSpPr>
            <p:nvPr/>
          </p:nvGrpSpPr>
          <p:grpSpPr bwMode="auto">
            <a:xfrm>
              <a:off x="4092" y="2065"/>
              <a:ext cx="177" cy="0"/>
              <a:chOff x="4087" y="1832"/>
              <a:chExt cx="176" cy="0"/>
            </a:xfrm>
          </p:grpSpPr>
          <p:sp>
            <p:nvSpPr>
              <p:cNvPr id="113792" name="Line 184"/>
              <p:cNvSpPr>
                <a:spLocks noChangeShapeType="1"/>
              </p:cNvSpPr>
              <p:nvPr/>
            </p:nvSpPr>
            <p:spPr bwMode="auto">
              <a:xfrm flipH="1">
                <a:off x="4199" y="1832"/>
                <a:ext cx="64"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113793" name="Line 185"/>
              <p:cNvSpPr>
                <a:spLocks noChangeShapeType="1"/>
              </p:cNvSpPr>
              <p:nvPr/>
            </p:nvSpPr>
            <p:spPr bwMode="auto">
              <a:xfrm flipH="1">
                <a:off x="4087" y="1832"/>
                <a:ext cx="32"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grpSp>
      <p:sp>
        <p:nvSpPr>
          <p:cNvPr id="113720" name="Line 186"/>
          <p:cNvSpPr>
            <a:spLocks noChangeShapeType="1"/>
          </p:cNvSpPr>
          <p:nvPr/>
        </p:nvSpPr>
        <p:spPr bwMode="auto">
          <a:xfrm>
            <a:off x="7391400" y="5105400"/>
            <a:ext cx="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13721" name="Line 187"/>
          <p:cNvSpPr>
            <a:spLocks noChangeShapeType="1"/>
          </p:cNvSpPr>
          <p:nvPr/>
        </p:nvSpPr>
        <p:spPr bwMode="auto">
          <a:xfrm>
            <a:off x="5715000" y="4800600"/>
            <a:ext cx="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13722" name="Rectangle 188"/>
          <p:cNvSpPr>
            <a:spLocks noChangeArrowheads="1"/>
          </p:cNvSpPr>
          <p:nvPr/>
        </p:nvSpPr>
        <p:spPr bwMode="auto">
          <a:xfrm>
            <a:off x="8467725" y="2719388"/>
            <a:ext cx="1819275" cy="1090612"/>
          </a:xfrm>
          <a:prstGeom prst="rect">
            <a:avLst/>
          </a:prstGeom>
          <a:noFill/>
          <a:ln w="12700">
            <a:noFill/>
            <a:miter lim="800000"/>
            <a:headEnd/>
            <a:tailEnd/>
          </a:ln>
        </p:spPr>
        <p:txBody>
          <a:bodyPr wrap="none" lIns="104775" tIns="52387" rIns="104775" bIns="52387">
            <a:prstTxWarp prst="textNoShape">
              <a:avLst/>
            </a:prstTxWarp>
            <a:spAutoFit/>
          </a:bodyPr>
          <a:lstStyle/>
          <a:p>
            <a:pPr algn="ctr" defTabSz="1033463">
              <a:lnSpc>
                <a:spcPct val="90000"/>
              </a:lnSpc>
            </a:pPr>
            <a:r>
              <a:rPr lang="en-US" sz="2400" i="0">
                <a:solidFill>
                  <a:srgbClr val="000000"/>
                </a:solidFill>
                <a:latin typeface="Arial" charset="0"/>
              </a:rPr>
              <a:t>Onsite </a:t>
            </a:r>
          </a:p>
          <a:p>
            <a:pPr algn="ctr" defTabSz="1033463">
              <a:lnSpc>
                <a:spcPct val="90000"/>
              </a:lnSpc>
            </a:pPr>
            <a:r>
              <a:rPr lang="en-US" sz="2400" i="0">
                <a:solidFill>
                  <a:srgbClr val="000000"/>
                </a:solidFill>
                <a:latin typeface="Arial" charset="0"/>
              </a:rPr>
              <a:t>Power</a:t>
            </a:r>
          </a:p>
          <a:p>
            <a:pPr algn="ctr" defTabSz="1033463">
              <a:lnSpc>
                <a:spcPct val="90000"/>
              </a:lnSpc>
            </a:pPr>
            <a:r>
              <a:rPr lang="en-US" sz="2400" i="0">
                <a:solidFill>
                  <a:srgbClr val="000000"/>
                </a:solidFill>
                <a:latin typeface="Arial" charset="0"/>
              </a:rPr>
              <a:t>Generation</a:t>
            </a:r>
          </a:p>
        </p:txBody>
      </p:sp>
      <p:sp>
        <p:nvSpPr>
          <p:cNvPr id="113723" name="Line 189"/>
          <p:cNvSpPr>
            <a:spLocks noChangeShapeType="1"/>
          </p:cNvSpPr>
          <p:nvPr/>
        </p:nvSpPr>
        <p:spPr bwMode="auto">
          <a:xfrm flipV="1">
            <a:off x="7391400" y="21336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24" name="Oval 190"/>
          <p:cNvSpPr>
            <a:spLocks noChangeArrowheads="1"/>
          </p:cNvSpPr>
          <p:nvPr/>
        </p:nvSpPr>
        <p:spPr bwMode="auto">
          <a:xfrm>
            <a:off x="8916988" y="1577975"/>
            <a:ext cx="757237" cy="757238"/>
          </a:xfrm>
          <a:prstGeom prst="ellipse">
            <a:avLst/>
          </a:prstGeom>
          <a:gradFill rotWithShape="0">
            <a:gsLst>
              <a:gs pos="0">
                <a:srgbClr val="FFFFFF"/>
              </a:gs>
              <a:gs pos="100000">
                <a:srgbClr val="E5405D"/>
              </a:gs>
            </a:gsLst>
            <a:path path="shape">
              <a:fillToRect l="50000" t="50000" r="50000" b="50000"/>
            </a:path>
          </a:gradFill>
          <a:ln w="12700">
            <a:noFill/>
            <a:round/>
            <a:headEnd/>
            <a:tailEnd/>
          </a:ln>
        </p:spPr>
        <p:txBody>
          <a:bodyPr wrap="none" anchor="ctr">
            <a:prstTxWarp prst="textNoShape">
              <a:avLst/>
            </a:prstTxWarp>
          </a:bodyPr>
          <a:lstStyle/>
          <a:p>
            <a:endParaRPr lang="en-US"/>
          </a:p>
        </p:txBody>
      </p:sp>
      <p:sp>
        <p:nvSpPr>
          <p:cNvPr id="1345727" name="Oval 191"/>
          <p:cNvSpPr>
            <a:spLocks noChangeArrowheads="1"/>
          </p:cNvSpPr>
          <p:nvPr/>
        </p:nvSpPr>
        <p:spPr bwMode="auto">
          <a:xfrm>
            <a:off x="8915400" y="1576388"/>
            <a:ext cx="760413" cy="760412"/>
          </a:xfrm>
          <a:prstGeom prst="ellipse">
            <a:avLst/>
          </a:prstGeom>
          <a:gradFill rotWithShape="0">
            <a:gsLst>
              <a:gs pos="0">
                <a:srgbClr val="E5405D">
                  <a:gamma/>
                  <a:tint val="0"/>
                  <a:invGamma/>
                </a:srgbClr>
              </a:gs>
              <a:gs pos="100000">
                <a:srgbClr val="E5405D"/>
              </a:gs>
            </a:gsLst>
            <a:path path="shape">
              <a:fillToRect l="50000" t="50000" r="50000" b="50000"/>
            </a:path>
          </a:gradFill>
          <a:ln w="25400">
            <a:solidFill>
              <a:srgbClr val="00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Times" pitchFamily="-108" charset="0"/>
            </a:endParaRPr>
          </a:p>
        </p:txBody>
      </p:sp>
      <p:sp>
        <p:nvSpPr>
          <p:cNvPr id="113726" name="Rectangle 192"/>
          <p:cNvSpPr>
            <a:spLocks noChangeArrowheads="1"/>
          </p:cNvSpPr>
          <p:nvPr/>
        </p:nvSpPr>
        <p:spPr bwMode="auto">
          <a:xfrm>
            <a:off x="9077325" y="1619250"/>
            <a:ext cx="498475" cy="668338"/>
          </a:xfrm>
          <a:prstGeom prst="rect">
            <a:avLst/>
          </a:prstGeom>
          <a:noFill/>
          <a:ln w="12700">
            <a:noFill/>
            <a:miter lim="800000"/>
            <a:headEnd/>
            <a:tailEnd/>
          </a:ln>
        </p:spPr>
        <p:txBody>
          <a:bodyPr wrap="none" lIns="104775" tIns="52387" rIns="104775" bIns="52387">
            <a:prstTxWarp prst="textNoShape">
              <a:avLst/>
            </a:prstTxWarp>
            <a:spAutoFit/>
          </a:bodyPr>
          <a:lstStyle/>
          <a:p>
            <a:pPr defTabSz="1033463">
              <a:lnSpc>
                <a:spcPct val="90000"/>
              </a:lnSpc>
            </a:pPr>
            <a:r>
              <a:rPr lang="en-US" sz="4100" b="0" i="0">
                <a:solidFill>
                  <a:srgbClr val="000000"/>
                </a:solidFill>
                <a:latin typeface="Arial" charset="0"/>
              </a:rPr>
              <a:t>$</a:t>
            </a:r>
          </a:p>
        </p:txBody>
      </p:sp>
      <p:sp>
        <p:nvSpPr>
          <p:cNvPr id="113727" name="Line 193"/>
          <p:cNvSpPr>
            <a:spLocks noChangeShapeType="1"/>
          </p:cNvSpPr>
          <p:nvPr/>
        </p:nvSpPr>
        <p:spPr bwMode="auto">
          <a:xfrm flipV="1">
            <a:off x="9296400" y="2414588"/>
            <a:ext cx="0"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13728" name="Line 194"/>
          <p:cNvSpPr>
            <a:spLocks noChangeShapeType="1"/>
          </p:cNvSpPr>
          <p:nvPr/>
        </p:nvSpPr>
        <p:spPr bwMode="auto">
          <a:xfrm flipV="1">
            <a:off x="8305800" y="3810000"/>
            <a:ext cx="381000" cy="304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76300" y="127000"/>
            <a:ext cx="8369300" cy="787400"/>
          </a:xfrm>
        </p:spPr>
        <p:txBody>
          <a:bodyPr lIns="103035" tIns="51517" rIns="103035" bIns="51517" anchor="t"/>
          <a:lstStyle/>
          <a:p>
            <a:pPr>
              <a:defRPr/>
            </a:pPr>
            <a:r>
              <a:rPr lang="en-US" sz="3200" dirty="0">
                <a:ea typeface="ＭＳ Ｐゴシック" pitchFamily="27" charset="-128"/>
                <a:cs typeface="ＭＳ Ｐゴシック" pitchFamily="27" charset="-128"/>
              </a:rPr>
              <a:t>Exploring Intelligent Control Systems</a:t>
            </a:r>
          </a:p>
        </p:txBody>
      </p:sp>
      <p:sp>
        <p:nvSpPr>
          <p:cNvPr id="86019" name="Rectangle 3"/>
          <p:cNvSpPr>
            <a:spLocks noChangeArrowheads="1"/>
          </p:cNvSpPr>
          <p:nvPr/>
        </p:nvSpPr>
        <p:spPr bwMode="auto">
          <a:xfrm>
            <a:off x="7031038" y="4906963"/>
            <a:ext cx="2530475" cy="1417637"/>
          </a:xfrm>
          <a:prstGeom prst="rect">
            <a:avLst/>
          </a:prstGeom>
          <a:noFill/>
          <a:ln w="12700">
            <a:solidFill>
              <a:schemeClr val="bg2"/>
            </a:solidFill>
            <a:miter lim="800000"/>
            <a:headEnd/>
            <a:tailEnd/>
          </a:ln>
        </p:spPr>
        <p:txBody>
          <a:bodyPr wrap="none" anchor="ctr">
            <a:prstTxWarp prst="textNoShape">
              <a:avLst/>
            </a:prstTxWarp>
          </a:bodyPr>
          <a:lstStyle/>
          <a:p>
            <a:endParaRPr lang="en-US"/>
          </a:p>
        </p:txBody>
      </p:sp>
      <p:sp>
        <p:nvSpPr>
          <p:cNvPr id="1170436" name="Rectangle 4"/>
          <p:cNvSpPr>
            <a:spLocks noChangeArrowheads="1"/>
          </p:cNvSpPr>
          <p:nvPr/>
        </p:nvSpPr>
        <p:spPr bwMode="auto">
          <a:xfrm>
            <a:off x="7023100" y="4887913"/>
            <a:ext cx="2546350" cy="1433512"/>
          </a:xfrm>
          <a:prstGeom prst="rect">
            <a:avLst/>
          </a:prstGeom>
          <a:noFill/>
          <a:ln w="5715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86021" name="Rectangle 5"/>
          <p:cNvSpPr>
            <a:spLocks noChangeArrowheads="1"/>
          </p:cNvSpPr>
          <p:nvPr/>
        </p:nvSpPr>
        <p:spPr bwMode="auto">
          <a:xfrm>
            <a:off x="6973888" y="3009900"/>
            <a:ext cx="2616200" cy="1360488"/>
          </a:xfrm>
          <a:prstGeom prst="rect">
            <a:avLst/>
          </a:prstGeom>
          <a:noFill/>
          <a:ln w="12700">
            <a:solidFill>
              <a:schemeClr val="bg2"/>
            </a:solidFill>
            <a:miter lim="800000"/>
            <a:headEnd/>
            <a:tailEnd/>
          </a:ln>
        </p:spPr>
        <p:txBody>
          <a:bodyPr wrap="none" anchor="ctr">
            <a:prstTxWarp prst="textNoShape">
              <a:avLst/>
            </a:prstTxWarp>
          </a:bodyPr>
          <a:lstStyle/>
          <a:p>
            <a:endParaRPr lang="en-US"/>
          </a:p>
        </p:txBody>
      </p:sp>
      <p:sp>
        <p:nvSpPr>
          <p:cNvPr id="1170438" name="Rectangle 6"/>
          <p:cNvSpPr>
            <a:spLocks noChangeArrowheads="1"/>
          </p:cNvSpPr>
          <p:nvPr/>
        </p:nvSpPr>
        <p:spPr bwMode="auto">
          <a:xfrm>
            <a:off x="6965950" y="3001963"/>
            <a:ext cx="2632075" cy="1376362"/>
          </a:xfrm>
          <a:prstGeom prst="rect">
            <a:avLst/>
          </a:prstGeom>
          <a:noFill/>
          <a:ln w="57150">
            <a:solidFill>
              <a:schemeClr val="accent2"/>
            </a:solidFill>
            <a:miter lim="800000"/>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86023" name="Oval 7"/>
          <p:cNvSpPr>
            <a:spLocks noChangeArrowheads="1"/>
          </p:cNvSpPr>
          <p:nvPr/>
        </p:nvSpPr>
        <p:spPr bwMode="auto">
          <a:xfrm>
            <a:off x="4084638" y="2724150"/>
            <a:ext cx="2116137" cy="2119313"/>
          </a:xfrm>
          <a:prstGeom prst="ellipse">
            <a:avLst/>
          </a:prstGeom>
          <a:noFill/>
          <a:ln w="12700">
            <a:solidFill>
              <a:schemeClr val="bg2"/>
            </a:solidFill>
            <a:round/>
            <a:headEnd/>
            <a:tailEnd/>
          </a:ln>
        </p:spPr>
        <p:txBody>
          <a:bodyPr wrap="none" anchor="ctr">
            <a:prstTxWarp prst="textNoShape">
              <a:avLst/>
            </a:prstTxWarp>
          </a:bodyPr>
          <a:lstStyle/>
          <a:p>
            <a:endParaRPr lang="en-US"/>
          </a:p>
        </p:txBody>
      </p:sp>
      <p:sp>
        <p:nvSpPr>
          <p:cNvPr id="1170440" name="Oval 8"/>
          <p:cNvSpPr>
            <a:spLocks noChangeArrowheads="1"/>
          </p:cNvSpPr>
          <p:nvPr/>
        </p:nvSpPr>
        <p:spPr bwMode="auto">
          <a:xfrm>
            <a:off x="4141788" y="2759075"/>
            <a:ext cx="2044700" cy="2047875"/>
          </a:xfrm>
          <a:prstGeom prst="ellipse">
            <a:avLst/>
          </a:prstGeom>
          <a:noFill/>
          <a:ln w="101600">
            <a:solidFill>
              <a:schemeClr val="accent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Times" pitchFamily="-108" charset="0"/>
            </a:endParaRPr>
          </a:p>
        </p:txBody>
      </p:sp>
      <p:sp>
        <p:nvSpPr>
          <p:cNvPr id="86025" name="Rectangle 9"/>
          <p:cNvSpPr>
            <a:spLocks noChangeArrowheads="1"/>
          </p:cNvSpPr>
          <p:nvPr/>
        </p:nvSpPr>
        <p:spPr bwMode="auto">
          <a:xfrm>
            <a:off x="738188" y="1577975"/>
            <a:ext cx="2544762" cy="744538"/>
          </a:xfrm>
          <a:prstGeom prst="rect">
            <a:avLst/>
          </a:prstGeom>
          <a:noFill/>
          <a:ln w="12700">
            <a:solidFill>
              <a:schemeClr val="bg2"/>
            </a:solidFill>
            <a:miter lim="800000"/>
            <a:headEnd/>
            <a:tailEnd/>
          </a:ln>
        </p:spPr>
        <p:txBody>
          <a:bodyPr wrap="none" anchor="ctr">
            <a:prstTxWarp prst="textNoShape">
              <a:avLst/>
            </a:prstTxWarp>
          </a:bodyPr>
          <a:lstStyle/>
          <a:p>
            <a:endParaRPr lang="en-US"/>
          </a:p>
        </p:txBody>
      </p:sp>
      <p:sp>
        <p:nvSpPr>
          <p:cNvPr id="1170442" name="Rectangle 10"/>
          <p:cNvSpPr>
            <a:spLocks noChangeArrowheads="1"/>
          </p:cNvSpPr>
          <p:nvPr/>
        </p:nvSpPr>
        <p:spPr bwMode="auto">
          <a:xfrm>
            <a:off x="730250" y="1570038"/>
            <a:ext cx="2560638" cy="758825"/>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86027" name="Rectangle 11"/>
          <p:cNvSpPr>
            <a:spLocks noChangeArrowheads="1"/>
          </p:cNvSpPr>
          <p:nvPr/>
        </p:nvSpPr>
        <p:spPr bwMode="auto">
          <a:xfrm>
            <a:off x="1522413" y="1598613"/>
            <a:ext cx="852487"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Task </a:t>
            </a:r>
          </a:p>
        </p:txBody>
      </p:sp>
      <p:sp>
        <p:nvSpPr>
          <p:cNvPr id="86028" name="Rectangle 12"/>
          <p:cNvSpPr>
            <a:spLocks noChangeArrowheads="1"/>
          </p:cNvSpPr>
          <p:nvPr/>
        </p:nvSpPr>
        <p:spPr bwMode="auto">
          <a:xfrm>
            <a:off x="1008063" y="1890713"/>
            <a:ext cx="1897062"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Requirements</a:t>
            </a:r>
          </a:p>
        </p:txBody>
      </p:sp>
      <p:sp>
        <p:nvSpPr>
          <p:cNvPr id="86029" name="Rectangle 13"/>
          <p:cNvSpPr>
            <a:spLocks noChangeArrowheads="1"/>
          </p:cNvSpPr>
          <p:nvPr/>
        </p:nvSpPr>
        <p:spPr bwMode="auto">
          <a:xfrm>
            <a:off x="1479550" y="2516188"/>
            <a:ext cx="838200"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User </a:t>
            </a:r>
          </a:p>
        </p:txBody>
      </p:sp>
      <p:sp>
        <p:nvSpPr>
          <p:cNvPr id="86030" name="Rectangle 14"/>
          <p:cNvSpPr>
            <a:spLocks noChangeArrowheads="1"/>
          </p:cNvSpPr>
          <p:nvPr/>
        </p:nvSpPr>
        <p:spPr bwMode="auto">
          <a:xfrm>
            <a:off x="1027113" y="2787650"/>
            <a:ext cx="1657350" cy="376238"/>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Preferences</a:t>
            </a:r>
          </a:p>
        </p:txBody>
      </p:sp>
      <p:sp>
        <p:nvSpPr>
          <p:cNvPr id="86031" name="Rectangle 15"/>
          <p:cNvSpPr>
            <a:spLocks noChangeArrowheads="1"/>
          </p:cNvSpPr>
          <p:nvPr/>
        </p:nvSpPr>
        <p:spPr bwMode="auto">
          <a:xfrm>
            <a:off x="765175" y="3546475"/>
            <a:ext cx="2474913" cy="376238"/>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Interior Conditions</a:t>
            </a:r>
          </a:p>
        </p:txBody>
      </p:sp>
      <p:sp>
        <p:nvSpPr>
          <p:cNvPr id="86032" name="Rectangle 16"/>
          <p:cNvSpPr>
            <a:spLocks noChangeArrowheads="1"/>
          </p:cNvSpPr>
          <p:nvPr/>
        </p:nvSpPr>
        <p:spPr bwMode="auto">
          <a:xfrm>
            <a:off x="1322388" y="4321175"/>
            <a:ext cx="1276350" cy="376238"/>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Weather </a:t>
            </a:r>
          </a:p>
        </p:txBody>
      </p:sp>
      <p:sp>
        <p:nvSpPr>
          <p:cNvPr id="86033" name="Rectangle 17"/>
          <p:cNvSpPr>
            <a:spLocks noChangeArrowheads="1"/>
          </p:cNvSpPr>
          <p:nvPr/>
        </p:nvSpPr>
        <p:spPr bwMode="auto">
          <a:xfrm>
            <a:off x="1157288" y="4592638"/>
            <a:ext cx="1528762"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Conditions</a:t>
            </a:r>
          </a:p>
        </p:txBody>
      </p:sp>
      <p:sp>
        <p:nvSpPr>
          <p:cNvPr id="86034" name="Rectangle 18"/>
          <p:cNvSpPr>
            <a:spLocks noChangeArrowheads="1"/>
          </p:cNvSpPr>
          <p:nvPr/>
        </p:nvSpPr>
        <p:spPr bwMode="auto">
          <a:xfrm>
            <a:off x="928688" y="5222875"/>
            <a:ext cx="2108200" cy="650875"/>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Load Shedding/</a:t>
            </a:r>
          </a:p>
          <a:p>
            <a:pPr defTabSz="1030288" latinLnBrk="1">
              <a:lnSpc>
                <a:spcPct val="90000"/>
              </a:lnSpc>
            </a:pPr>
            <a:endParaRPr lang="en-US" sz="2000" i="0">
              <a:latin typeface="Arial" charset="0"/>
            </a:endParaRPr>
          </a:p>
        </p:txBody>
      </p:sp>
      <p:sp>
        <p:nvSpPr>
          <p:cNvPr id="86035" name="Rectangle 19"/>
          <p:cNvSpPr>
            <a:spLocks noChangeArrowheads="1"/>
          </p:cNvSpPr>
          <p:nvPr/>
        </p:nvSpPr>
        <p:spPr bwMode="auto">
          <a:xfrm>
            <a:off x="812800" y="5495925"/>
            <a:ext cx="2263775" cy="650875"/>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Demand Limiting</a:t>
            </a:r>
          </a:p>
          <a:p>
            <a:pPr defTabSz="1030288" latinLnBrk="1">
              <a:lnSpc>
                <a:spcPct val="90000"/>
              </a:lnSpc>
            </a:pPr>
            <a:endParaRPr lang="en-US" sz="2000" i="0">
              <a:latin typeface="Arial" charset="0"/>
            </a:endParaRPr>
          </a:p>
        </p:txBody>
      </p:sp>
      <p:sp>
        <p:nvSpPr>
          <p:cNvPr id="86036" name="Rectangle 20"/>
          <p:cNvSpPr>
            <a:spLocks noChangeArrowheads="1"/>
          </p:cNvSpPr>
          <p:nvPr/>
        </p:nvSpPr>
        <p:spPr bwMode="auto">
          <a:xfrm>
            <a:off x="1508125" y="5767388"/>
            <a:ext cx="965200"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Signal</a:t>
            </a:r>
          </a:p>
        </p:txBody>
      </p:sp>
      <p:sp>
        <p:nvSpPr>
          <p:cNvPr id="86037" name="Rectangle 21"/>
          <p:cNvSpPr>
            <a:spLocks noChangeArrowheads="1"/>
          </p:cNvSpPr>
          <p:nvPr/>
        </p:nvSpPr>
        <p:spPr bwMode="auto">
          <a:xfrm>
            <a:off x="4114800" y="3276600"/>
            <a:ext cx="2098675" cy="841375"/>
          </a:xfrm>
          <a:prstGeom prst="rect">
            <a:avLst/>
          </a:prstGeom>
          <a:noFill/>
          <a:ln w="12700">
            <a:noFill/>
            <a:miter lim="800000"/>
            <a:headEnd/>
            <a:tailEnd/>
          </a:ln>
        </p:spPr>
        <p:txBody>
          <a:bodyPr lIns="101962" tIns="50086" rIns="101962" bIns="50086">
            <a:prstTxWarp prst="textNoShape">
              <a:avLst/>
            </a:prstTxWarp>
            <a:spAutoFit/>
          </a:bodyPr>
          <a:lstStyle/>
          <a:p>
            <a:pPr algn="ctr" defTabSz="1030288">
              <a:lnSpc>
                <a:spcPct val="90000"/>
              </a:lnSpc>
            </a:pPr>
            <a:r>
              <a:rPr lang="en-US" sz="2700" i="0">
                <a:latin typeface="Arial" charset="0"/>
              </a:rPr>
              <a:t>Smart</a:t>
            </a:r>
          </a:p>
          <a:p>
            <a:pPr algn="ctr" defTabSz="1030288">
              <a:lnSpc>
                <a:spcPct val="90000"/>
              </a:lnSpc>
            </a:pPr>
            <a:r>
              <a:rPr lang="en-US" sz="2700" i="0">
                <a:latin typeface="Arial" charset="0"/>
              </a:rPr>
              <a:t>Controllers</a:t>
            </a:r>
          </a:p>
        </p:txBody>
      </p:sp>
      <p:sp>
        <p:nvSpPr>
          <p:cNvPr id="86038" name="Rectangle 22"/>
          <p:cNvSpPr>
            <a:spLocks noChangeArrowheads="1"/>
          </p:cNvSpPr>
          <p:nvPr/>
        </p:nvSpPr>
        <p:spPr bwMode="auto">
          <a:xfrm>
            <a:off x="7626350" y="3275013"/>
            <a:ext cx="1274763"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Lighting </a:t>
            </a:r>
          </a:p>
        </p:txBody>
      </p:sp>
      <p:sp>
        <p:nvSpPr>
          <p:cNvPr id="86039" name="Rectangle 23"/>
          <p:cNvSpPr>
            <a:spLocks noChangeArrowheads="1"/>
          </p:cNvSpPr>
          <p:nvPr/>
        </p:nvSpPr>
        <p:spPr bwMode="auto">
          <a:xfrm>
            <a:off x="7162800" y="3505200"/>
            <a:ext cx="2133600" cy="760413"/>
          </a:xfrm>
          <a:prstGeom prst="rect">
            <a:avLst/>
          </a:prstGeom>
          <a:noFill/>
          <a:ln w="12700">
            <a:noFill/>
            <a:miter lim="800000"/>
            <a:headEnd/>
            <a:tailEnd/>
          </a:ln>
        </p:spPr>
        <p:txBody>
          <a:bodyPr lIns="101962" tIns="50086" rIns="101962" bIns="50086">
            <a:prstTxWarp prst="textNoShape">
              <a:avLst/>
            </a:prstTxWarp>
            <a:spAutoFit/>
          </a:bodyPr>
          <a:lstStyle/>
          <a:p>
            <a:pPr algn="ctr" defTabSz="1030288">
              <a:lnSpc>
                <a:spcPct val="90000"/>
              </a:lnSpc>
            </a:pPr>
            <a:r>
              <a:rPr lang="en-US" sz="2000" i="0">
                <a:latin typeface="Arial" charset="0"/>
              </a:rPr>
              <a:t>Systems</a:t>
            </a:r>
          </a:p>
          <a:p>
            <a:pPr algn="ctr" defTabSz="1030288">
              <a:lnSpc>
                <a:spcPct val="90000"/>
              </a:lnSpc>
            </a:pPr>
            <a:r>
              <a:rPr lang="en-US" sz="1400" i="0">
                <a:latin typeface="Arial" charset="0"/>
              </a:rPr>
              <a:t>(with dimming ballasts, sensors)</a:t>
            </a:r>
          </a:p>
        </p:txBody>
      </p:sp>
      <p:sp>
        <p:nvSpPr>
          <p:cNvPr id="86040" name="Rectangle 24"/>
          <p:cNvSpPr>
            <a:spLocks noChangeArrowheads="1"/>
          </p:cNvSpPr>
          <p:nvPr/>
        </p:nvSpPr>
        <p:spPr bwMode="auto">
          <a:xfrm>
            <a:off x="7666038" y="5013325"/>
            <a:ext cx="1289050" cy="376238"/>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Building </a:t>
            </a:r>
          </a:p>
        </p:txBody>
      </p:sp>
      <p:sp>
        <p:nvSpPr>
          <p:cNvPr id="86041" name="Rectangle 25"/>
          <p:cNvSpPr>
            <a:spLocks noChangeArrowheads="1"/>
          </p:cNvSpPr>
          <p:nvPr/>
        </p:nvSpPr>
        <p:spPr bwMode="auto">
          <a:xfrm>
            <a:off x="7391400" y="5286375"/>
            <a:ext cx="1755775" cy="650875"/>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Performance</a:t>
            </a:r>
          </a:p>
          <a:p>
            <a:pPr defTabSz="1030288" latinLnBrk="1">
              <a:lnSpc>
                <a:spcPct val="90000"/>
              </a:lnSpc>
            </a:pPr>
            <a:endParaRPr lang="en-US" sz="2000" i="0">
              <a:latin typeface="Arial" charset="0"/>
            </a:endParaRPr>
          </a:p>
        </p:txBody>
      </p:sp>
      <p:sp>
        <p:nvSpPr>
          <p:cNvPr id="86042" name="Rectangle 26"/>
          <p:cNvSpPr>
            <a:spLocks noChangeArrowheads="1"/>
          </p:cNvSpPr>
          <p:nvPr/>
        </p:nvSpPr>
        <p:spPr bwMode="auto">
          <a:xfrm>
            <a:off x="7346950" y="5557838"/>
            <a:ext cx="1882775"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b="0">
                <a:latin typeface="Arial" charset="0"/>
              </a:rPr>
              <a:t>(cost, comfort, </a:t>
            </a:r>
          </a:p>
        </p:txBody>
      </p:sp>
      <p:sp>
        <p:nvSpPr>
          <p:cNvPr id="86043" name="Rectangle 27"/>
          <p:cNvSpPr>
            <a:spLocks noChangeArrowheads="1"/>
          </p:cNvSpPr>
          <p:nvPr/>
        </p:nvSpPr>
        <p:spPr bwMode="auto">
          <a:xfrm>
            <a:off x="7518400" y="5849938"/>
            <a:ext cx="1473200" cy="376237"/>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b="0">
                <a:latin typeface="Arial" charset="0"/>
              </a:rPr>
              <a:t>operations)</a:t>
            </a:r>
          </a:p>
        </p:txBody>
      </p:sp>
      <p:sp>
        <p:nvSpPr>
          <p:cNvPr id="1170460" name="Rectangle 28"/>
          <p:cNvSpPr>
            <a:spLocks noChangeArrowheads="1"/>
          </p:cNvSpPr>
          <p:nvPr/>
        </p:nvSpPr>
        <p:spPr bwMode="auto">
          <a:xfrm>
            <a:off x="715963" y="2444750"/>
            <a:ext cx="2560637" cy="758825"/>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1170461" name="Rectangle 29"/>
          <p:cNvSpPr>
            <a:spLocks noChangeArrowheads="1"/>
          </p:cNvSpPr>
          <p:nvPr/>
        </p:nvSpPr>
        <p:spPr bwMode="auto">
          <a:xfrm>
            <a:off x="715963" y="3346450"/>
            <a:ext cx="2560637" cy="758825"/>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1170462" name="Rectangle 30"/>
          <p:cNvSpPr>
            <a:spLocks noChangeArrowheads="1"/>
          </p:cNvSpPr>
          <p:nvPr/>
        </p:nvSpPr>
        <p:spPr bwMode="auto">
          <a:xfrm>
            <a:off x="715963" y="4249738"/>
            <a:ext cx="2560637" cy="758825"/>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1170463" name="Rectangle 31"/>
          <p:cNvSpPr>
            <a:spLocks noChangeArrowheads="1"/>
          </p:cNvSpPr>
          <p:nvPr/>
        </p:nvSpPr>
        <p:spPr bwMode="auto">
          <a:xfrm>
            <a:off x="715963" y="5151438"/>
            <a:ext cx="2560637" cy="1017587"/>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86048" name="Line 32"/>
          <p:cNvSpPr>
            <a:spLocks noChangeShapeType="1"/>
          </p:cNvSpPr>
          <p:nvPr/>
        </p:nvSpPr>
        <p:spPr bwMode="auto">
          <a:xfrm>
            <a:off x="3648075" y="1971675"/>
            <a:ext cx="0" cy="3667125"/>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86049" name="Line 33"/>
          <p:cNvSpPr>
            <a:spLocks noChangeShapeType="1"/>
          </p:cNvSpPr>
          <p:nvPr/>
        </p:nvSpPr>
        <p:spPr bwMode="auto">
          <a:xfrm>
            <a:off x="3305175" y="1971675"/>
            <a:ext cx="328613"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86050" name="Line 34"/>
          <p:cNvSpPr>
            <a:spLocks noChangeShapeType="1"/>
          </p:cNvSpPr>
          <p:nvPr/>
        </p:nvSpPr>
        <p:spPr bwMode="auto">
          <a:xfrm>
            <a:off x="3290888" y="2830513"/>
            <a:ext cx="328612"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nvGrpSpPr>
          <p:cNvPr id="86051" name="Group 35"/>
          <p:cNvGrpSpPr>
            <a:grpSpLocks/>
          </p:cNvGrpSpPr>
          <p:nvPr/>
        </p:nvGrpSpPr>
        <p:grpSpPr bwMode="auto">
          <a:xfrm>
            <a:off x="3305175" y="3503613"/>
            <a:ext cx="760413" cy="446087"/>
            <a:chOff x="2200" y="1952"/>
            <a:chExt cx="425" cy="249"/>
          </a:xfrm>
        </p:grpSpPr>
        <p:sp>
          <p:nvSpPr>
            <p:cNvPr id="86088" name="Freeform 36"/>
            <p:cNvSpPr>
              <a:spLocks/>
            </p:cNvSpPr>
            <p:nvPr/>
          </p:nvSpPr>
          <p:spPr bwMode="auto">
            <a:xfrm>
              <a:off x="2520" y="1952"/>
              <a:ext cx="105" cy="249"/>
            </a:xfrm>
            <a:custGeom>
              <a:avLst/>
              <a:gdLst>
                <a:gd name="T0" fmla="*/ 104 w 105"/>
                <a:gd name="T1" fmla="*/ 124 h 249"/>
                <a:gd name="T2" fmla="*/ 0 w 105"/>
                <a:gd name="T3" fmla="*/ 248 h 249"/>
                <a:gd name="T4" fmla="*/ 0 w 105"/>
                <a:gd name="T5" fmla="*/ 124 h 249"/>
                <a:gd name="T6" fmla="*/ 0 w 105"/>
                <a:gd name="T7" fmla="*/ 0 h 249"/>
                <a:gd name="T8" fmla="*/ 104 w 105"/>
                <a:gd name="T9" fmla="*/ 124 h 249"/>
                <a:gd name="T10" fmla="*/ 0 60000 65536"/>
                <a:gd name="T11" fmla="*/ 0 60000 65536"/>
                <a:gd name="T12" fmla="*/ 0 60000 65536"/>
                <a:gd name="T13" fmla="*/ 0 60000 65536"/>
                <a:gd name="T14" fmla="*/ 0 60000 65536"/>
                <a:gd name="T15" fmla="*/ 0 w 105"/>
                <a:gd name="T16" fmla="*/ 0 h 249"/>
                <a:gd name="T17" fmla="*/ 105 w 105"/>
                <a:gd name="T18" fmla="*/ 249 h 249"/>
              </a:gdLst>
              <a:ahLst/>
              <a:cxnLst>
                <a:cxn ang="T10">
                  <a:pos x="T0" y="T1"/>
                </a:cxn>
                <a:cxn ang="T11">
                  <a:pos x="T2" y="T3"/>
                </a:cxn>
                <a:cxn ang="T12">
                  <a:pos x="T4" y="T5"/>
                </a:cxn>
                <a:cxn ang="T13">
                  <a:pos x="T6" y="T7"/>
                </a:cxn>
                <a:cxn ang="T14">
                  <a:pos x="T8" y="T9"/>
                </a:cxn>
              </a:cxnLst>
              <a:rect l="T15" t="T16" r="T17" b="T18"/>
              <a:pathLst>
                <a:path w="105" h="249">
                  <a:moveTo>
                    <a:pt x="104" y="124"/>
                  </a:moveTo>
                  <a:lnTo>
                    <a:pt x="0" y="248"/>
                  </a:lnTo>
                  <a:lnTo>
                    <a:pt x="0" y="124"/>
                  </a:lnTo>
                  <a:lnTo>
                    <a:pt x="0" y="0"/>
                  </a:lnTo>
                  <a:lnTo>
                    <a:pt x="104" y="124"/>
                  </a:lnTo>
                </a:path>
              </a:pathLst>
            </a:custGeom>
            <a:solidFill>
              <a:srgbClr val="FFFFFF"/>
            </a:solidFill>
            <a:ln w="12700" cap="rnd">
              <a:solidFill>
                <a:schemeClr val="bg2"/>
              </a:solidFill>
              <a:round/>
              <a:headEnd/>
              <a:tailEnd/>
            </a:ln>
          </p:spPr>
          <p:txBody>
            <a:bodyPr>
              <a:prstTxWarp prst="textNoShape">
                <a:avLst/>
              </a:prstTxWarp>
            </a:bodyPr>
            <a:lstStyle/>
            <a:p>
              <a:endParaRPr lang="en-US"/>
            </a:p>
          </p:txBody>
        </p:sp>
        <p:sp>
          <p:nvSpPr>
            <p:cNvPr id="86089" name="Line 37"/>
            <p:cNvSpPr>
              <a:spLocks noChangeShapeType="1"/>
            </p:cNvSpPr>
            <p:nvPr/>
          </p:nvSpPr>
          <p:spPr bwMode="auto">
            <a:xfrm>
              <a:off x="2200" y="2080"/>
              <a:ext cx="312"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sp>
        <p:nvSpPr>
          <p:cNvPr id="86052" name="Line 38"/>
          <p:cNvSpPr>
            <a:spLocks noChangeShapeType="1"/>
          </p:cNvSpPr>
          <p:nvPr/>
        </p:nvSpPr>
        <p:spPr bwMode="auto">
          <a:xfrm>
            <a:off x="3276600" y="4664075"/>
            <a:ext cx="342900"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86053" name="Line 39"/>
          <p:cNvSpPr>
            <a:spLocks noChangeShapeType="1"/>
          </p:cNvSpPr>
          <p:nvPr/>
        </p:nvSpPr>
        <p:spPr bwMode="auto">
          <a:xfrm>
            <a:off x="3276600" y="5667375"/>
            <a:ext cx="342900"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nvGrpSpPr>
          <p:cNvPr id="86054" name="Group 40"/>
          <p:cNvGrpSpPr>
            <a:grpSpLocks/>
          </p:cNvGrpSpPr>
          <p:nvPr/>
        </p:nvGrpSpPr>
        <p:grpSpPr bwMode="auto">
          <a:xfrm>
            <a:off x="6251575" y="3517900"/>
            <a:ext cx="673100" cy="446088"/>
            <a:chOff x="3848" y="1960"/>
            <a:chExt cx="377" cy="249"/>
          </a:xfrm>
        </p:grpSpPr>
        <p:sp>
          <p:nvSpPr>
            <p:cNvPr id="86086" name="Freeform 41"/>
            <p:cNvSpPr>
              <a:spLocks/>
            </p:cNvSpPr>
            <p:nvPr/>
          </p:nvSpPr>
          <p:spPr bwMode="auto">
            <a:xfrm>
              <a:off x="4120" y="1960"/>
              <a:ext cx="105" cy="249"/>
            </a:xfrm>
            <a:custGeom>
              <a:avLst/>
              <a:gdLst>
                <a:gd name="T0" fmla="*/ 104 w 105"/>
                <a:gd name="T1" fmla="*/ 124 h 249"/>
                <a:gd name="T2" fmla="*/ 0 w 105"/>
                <a:gd name="T3" fmla="*/ 248 h 249"/>
                <a:gd name="T4" fmla="*/ 0 w 105"/>
                <a:gd name="T5" fmla="*/ 124 h 249"/>
                <a:gd name="T6" fmla="*/ 0 w 105"/>
                <a:gd name="T7" fmla="*/ 0 h 249"/>
                <a:gd name="T8" fmla="*/ 104 w 105"/>
                <a:gd name="T9" fmla="*/ 124 h 249"/>
                <a:gd name="T10" fmla="*/ 0 60000 65536"/>
                <a:gd name="T11" fmla="*/ 0 60000 65536"/>
                <a:gd name="T12" fmla="*/ 0 60000 65536"/>
                <a:gd name="T13" fmla="*/ 0 60000 65536"/>
                <a:gd name="T14" fmla="*/ 0 60000 65536"/>
                <a:gd name="T15" fmla="*/ 0 w 105"/>
                <a:gd name="T16" fmla="*/ 0 h 249"/>
                <a:gd name="T17" fmla="*/ 105 w 105"/>
                <a:gd name="T18" fmla="*/ 249 h 249"/>
              </a:gdLst>
              <a:ahLst/>
              <a:cxnLst>
                <a:cxn ang="T10">
                  <a:pos x="T0" y="T1"/>
                </a:cxn>
                <a:cxn ang="T11">
                  <a:pos x="T2" y="T3"/>
                </a:cxn>
                <a:cxn ang="T12">
                  <a:pos x="T4" y="T5"/>
                </a:cxn>
                <a:cxn ang="T13">
                  <a:pos x="T6" y="T7"/>
                </a:cxn>
                <a:cxn ang="T14">
                  <a:pos x="T8" y="T9"/>
                </a:cxn>
              </a:cxnLst>
              <a:rect l="T15" t="T16" r="T17" b="T18"/>
              <a:pathLst>
                <a:path w="105" h="249">
                  <a:moveTo>
                    <a:pt x="104" y="124"/>
                  </a:moveTo>
                  <a:lnTo>
                    <a:pt x="0" y="248"/>
                  </a:lnTo>
                  <a:lnTo>
                    <a:pt x="0" y="124"/>
                  </a:lnTo>
                  <a:lnTo>
                    <a:pt x="0" y="0"/>
                  </a:lnTo>
                  <a:lnTo>
                    <a:pt x="104" y="124"/>
                  </a:lnTo>
                </a:path>
              </a:pathLst>
            </a:custGeom>
            <a:solidFill>
              <a:srgbClr val="FFFFFF"/>
            </a:solidFill>
            <a:ln w="12700" cap="rnd">
              <a:solidFill>
                <a:schemeClr val="bg2"/>
              </a:solidFill>
              <a:round/>
              <a:headEnd/>
              <a:tailEnd/>
            </a:ln>
          </p:spPr>
          <p:txBody>
            <a:bodyPr>
              <a:prstTxWarp prst="textNoShape">
                <a:avLst/>
              </a:prstTxWarp>
            </a:bodyPr>
            <a:lstStyle/>
            <a:p>
              <a:endParaRPr lang="en-US"/>
            </a:p>
          </p:txBody>
        </p:sp>
        <p:sp>
          <p:nvSpPr>
            <p:cNvPr id="86087" name="Line 42"/>
            <p:cNvSpPr>
              <a:spLocks noChangeShapeType="1"/>
            </p:cNvSpPr>
            <p:nvPr/>
          </p:nvSpPr>
          <p:spPr bwMode="auto">
            <a:xfrm>
              <a:off x="3848" y="2088"/>
              <a:ext cx="264"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grpSp>
        <p:nvGrpSpPr>
          <p:cNvPr id="86055" name="Group 43"/>
          <p:cNvGrpSpPr>
            <a:grpSpLocks/>
          </p:cNvGrpSpPr>
          <p:nvPr/>
        </p:nvGrpSpPr>
        <p:grpSpPr bwMode="auto">
          <a:xfrm>
            <a:off x="7996238" y="4419600"/>
            <a:ext cx="444500" cy="457200"/>
            <a:chOff x="4824" y="2472"/>
            <a:chExt cx="249" cy="153"/>
          </a:xfrm>
        </p:grpSpPr>
        <p:sp>
          <p:nvSpPr>
            <p:cNvPr id="86084" name="Freeform 44"/>
            <p:cNvSpPr>
              <a:spLocks/>
            </p:cNvSpPr>
            <p:nvPr/>
          </p:nvSpPr>
          <p:spPr bwMode="auto">
            <a:xfrm>
              <a:off x="4824" y="2520"/>
              <a:ext cx="249" cy="105"/>
            </a:xfrm>
            <a:custGeom>
              <a:avLst/>
              <a:gdLst>
                <a:gd name="T0" fmla="*/ 124 w 249"/>
                <a:gd name="T1" fmla="*/ 104 h 105"/>
                <a:gd name="T2" fmla="*/ 0 w 249"/>
                <a:gd name="T3" fmla="*/ 0 h 105"/>
                <a:gd name="T4" fmla="*/ 124 w 249"/>
                <a:gd name="T5" fmla="*/ 0 h 105"/>
                <a:gd name="T6" fmla="*/ 248 w 249"/>
                <a:gd name="T7" fmla="*/ 0 h 105"/>
                <a:gd name="T8" fmla="*/ 124 w 249"/>
                <a:gd name="T9" fmla="*/ 104 h 105"/>
                <a:gd name="T10" fmla="*/ 0 60000 65536"/>
                <a:gd name="T11" fmla="*/ 0 60000 65536"/>
                <a:gd name="T12" fmla="*/ 0 60000 65536"/>
                <a:gd name="T13" fmla="*/ 0 60000 65536"/>
                <a:gd name="T14" fmla="*/ 0 60000 65536"/>
                <a:gd name="T15" fmla="*/ 0 w 249"/>
                <a:gd name="T16" fmla="*/ 0 h 105"/>
                <a:gd name="T17" fmla="*/ 249 w 249"/>
                <a:gd name="T18" fmla="*/ 105 h 105"/>
              </a:gdLst>
              <a:ahLst/>
              <a:cxnLst>
                <a:cxn ang="T10">
                  <a:pos x="T0" y="T1"/>
                </a:cxn>
                <a:cxn ang="T11">
                  <a:pos x="T2" y="T3"/>
                </a:cxn>
                <a:cxn ang="T12">
                  <a:pos x="T4" y="T5"/>
                </a:cxn>
                <a:cxn ang="T13">
                  <a:pos x="T6" y="T7"/>
                </a:cxn>
                <a:cxn ang="T14">
                  <a:pos x="T8" y="T9"/>
                </a:cxn>
              </a:cxnLst>
              <a:rect l="T15" t="T16" r="T17" b="T18"/>
              <a:pathLst>
                <a:path w="249" h="105">
                  <a:moveTo>
                    <a:pt x="124" y="104"/>
                  </a:moveTo>
                  <a:lnTo>
                    <a:pt x="0" y="0"/>
                  </a:lnTo>
                  <a:lnTo>
                    <a:pt x="124" y="0"/>
                  </a:lnTo>
                  <a:lnTo>
                    <a:pt x="248" y="0"/>
                  </a:lnTo>
                  <a:lnTo>
                    <a:pt x="124" y="104"/>
                  </a:lnTo>
                </a:path>
              </a:pathLst>
            </a:custGeom>
            <a:solidFill>
              <a:srgbClr val="FFFFFF"/>
            </a:solidFill>
            <a:ln w="12700" cap="rnd">
              <a:solidFill>
                <a:schemeClr val="bg2"/>
              </a:solidFill>
              <a:round/>
              <a:headEnd/>
              <a:tailEnd/>
            </a:ln>
          </p:spPr>
          <p:txBody>
            <a:bodyPr>
              <a:prstTxWarp prst="textNoShape">
                <a:avLst/>
              </a:prstTxWarp>
            </a:bodyPr>
            <a:lstStyle/>
            <a:p>
              <a:endParaRPr lang="en-US"/>
            </a:p>
          </p:txBody>
        </p:sp>
        <p:sp>
          <p:nvSpPr>
            <p:cNvPr id="86085" name="Line 45"/>
            <p:cNvSpPr>
              <a:spLocks noChangeShapeType="1"/>
            </p:cNvSpPr>
            <p:nvPr/>
          </p:nvSpPr>
          <p:spPr bwMode="auto">
            <a:xfrm>
              <a:off x="4952" y="2472"/>
              <a:ext cx="0" cy="40"/>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sp>
        <p:nvSpPr>
          <p:cNvPr id="86056" name="Rectangle 46"/>
          <p:cNvSpPr>
            <a:spLocks noChangeArrowheads="1"/>
          </p:cNvSpPr>
          <p:nvPr/>
        </p:nvSpPr>
        <p:spPr bwMode="auto">
          <a:xfrm>
            <a:off x="6905625" y="1487488"/>
            <a:ext cx="2617788" cy="1362075"/>
          </a:xfrm>
          <a:prstGeom prst="rect">
            <a:avLst/>
          </a:prstGeom>
          <a:noFill/>
          <a:ln w="12700">
            <a:solidFill>
              <a:schemeClr val="bg2"/>
            </a:solidFill>
            <a:miter lim="800000"/>
            <a:headEnd/>
            <a:tailEnd/>
          </a:ln>
        </p:spPr>
        <p:txBody>
          <a:bodyPr wrap="none" anchor="ctr">
            <a:prstTxWarp prst="textNoShape">
              <a:avLst/>
            </a:prstTxWarp>
          </a:bodyPr>
          <a:lstStyle/>
          <a:p>
            <a:endParaRPr lang="en-US"/>
          </a:p>
        </p:txBody>
      </p:sp>
      <p:sp>
        <p:nvSpPr>
          <p:cNvPr id="1170479" name="Rectangle 47"/>
          <p:cNvSpPr>
            <a:spLocks noChangeArrowheads="1"/>
          </p:cNvSpPr>
          <p:nvPr/>
        </p:nvSpPr>
        <p:spPr bwMode="auto">
          <a:xfrm>
            <a:off x="6934200" y="1481138"/>
            <a:ext cx="2632075" cy="1374775"/>
          </a:xfrm>
          <a:prstGeom prst="rect">
            <a:avLst/>
          </a:prstGeom>
          <a:noFill/>
          <a:ln w="57150">
            <a:solidFill>
              <a:schemeClr val="tx1"/>
            </a:solidFill>
            <a:miter lim="800000"/>
            <a:headEnd/>
            <a:tailEnd/>
          </a:ln>
          <a:effectLst>
            <a:prstShdw prst="shdw17" dist="17961" dir="2700000">
              <a:schemeClr val="tx1">
                <a:gamma/>
                <a:shade val="60000"/>
                <a:invGamma/>
                <a:alpha val="74998"/>
              </a:schemeClr>
            </a:prstShdw>
          </a:effectLst>
        </p:spPr>
        <p:txBody>
          <a:bodyPr wrap="none" anchor="ctr">
            <a:prstTxWarp prst="textNoShape">
              <a:avLst/>
            </a:prstTxWarp>
          </a:bodyPr>
          <a:lstStyle/>
          <a:p>
            <a:pPr>
              <a:defRPr/>
            </a:pPr>
            <a:endParaRPr lang="en-US">
              <a:latin typeface="Times" pitchFamily="-108" charset="0"/>
            </a:endParaRPr>
          </a:p>
        </p:txBody>
      </p:sp>
      <p:sp>
        <p:nvSpPr>
          <p:cNvPr id="86058" name="Rectangle 48"/>
          <p:cNvSpPr>
            <a:spLocks noChangeArrowheads="1"/>
          </p:cNvSpPr>
          <p:nvPr/>
        </p:nvSpPr>
        <p:spPr bwMode="auto">
          <a:xfrm>
            <a:off x="7620000" y="1619250"/>
            <a:ext cx="1331913" cy="376238"/>
          </a:xfrm>
          <a:prstGeom prst="rect">
            <a:avLst/>
          </a:prstGeom>
          <a:noFill/>
          <a:ln w="12700">
            <a:noFill/>
            <a:miter lim="800000"/>
            <a:headEnd/>
            <a:tailEnd/>
          </a:ln>
        </p:spPr>
        <p:txBody>
          <a:bodyPr wrap="none" lIns="101962" tIns="50086" rIns="101962" bIns="50086">
            <a:prstTxWarp prst="textNoShape">
              <a:avLst/>
            </a:prstTxWarp>
            <a:spAutoFit/>
          </a:bodyPr>
          <a:lstStyle/>
          <a:p>
            <a:pPr defTabSz="1030288">
              <a:lnSpc>
                <a:spcPct val="90000"/>
              </a:lnSpc>
            </a:pPr>
            <a:r>
              <a:rPr lang="en-US" sz="2000" i="0">
                <a:latin typeface="Arial" charset="0"/>
              </a:rPr>
              <a:t>Dynamic </a:t>
            </a:r>
          </a:p>
        </p:txBody>
      </p:sp>
      <p:grpSp>
        <p:nvGrpSpPr>
          <p:cNvPr id="86059" name="Group 49"/>
          <p:cNvGrpSpPr>
            <a:grpSpLocks/>
          </p:cNvGrpSpPr>
          <p:nvPr/>
        </p:nvGrpSpPr>
        <p:grpSpPr bwMode="auto">
          <a:xfrm>
            <a:off x="6427788" y="1905000"/>
            <a:ext cx="503237" cy="446088"/>
            <a:chOff x="3848" y="1960"/>
            <a:chExt cx="377" cy="249"/>
          </a:xfrm>
        </p:grpSpPr>
        <p:sp>
          <p:nvSpPr>
            <p:cNvPr id="86082" name="Freeform 50"/>
            <p:cNvSpPr>
              <a:spLocks/>
            </p:cNvSpPr>
            <p:nvPr/>
          </p:nvSpPr>
          <p:spPr bwMode="auto">
            <a:xfrm>
              <a:off x="4120" y="1960"/>
              <a:ext cx="105" cy="249"/>
            </a:xfrm>
            <a:custGeom>
              <a:avLst/>
              <a:gdLst>
                <a:gd name="T0" fmla="*/ 104 w 105"/>
                <a:gd name="T1" fmla="*/ 124 h 249"/>
                <a:gd name="T2" fmla="*/ 0 w 105"/>
                <a:gd name="T3" fmla="*/ 248 h 249"/>
                <a:gd name="T4" fmla="*/ 0 w 105"/>
                <a:gd name="T5" fmla="*/ 124 h 249"/>
                <a:gd name="T6" fmla="*/ 0 w 105"/>
                <a:gd name="T7" fmla="*/ 0 h 249"/>
                <a:gd name="T8" fmla="*/ 104 w 105"/>
                <a:gd name="T9" fmla="*/ 124 h 249"/>
                <a:gd name="T10" fmla="*/ 0 60000 65536"/>
                <a:gd name="T11" fmla="*/ 0 60000 65536"/>
                <a:gd name="T12" fmla="*/ 0 60000 65536"/>
                <a:gd name="T13" fmla="*/ 0 60000 65536"/>
                <a:gd name="T14" fmla="*/ 0 60000 65536"/>
                <a:gd name="T15" fmla="*/ 0 w 105"/>
                <a:gd name="T16" fmla="*/ 0 h 249"/>
                <a:gd name="T17" fmla="*/ 105 w 105"/>
                <a:gd name="T18" fmla="*/ 249 h 249"/>
              </a:gdLst>
              <a:ahLst/>
              <a:cxnLst>
                <a:cxn ang="T10">
                  <a:pos x="T0" y="T1"/>
                </a:cxn>
                <a:cxn ang="T11">
                  <a:pos x="T2" y="T3"/>
                </a:cxn>
                <a:cxn ang="T12">
                  <a:pos x="T4" y="T5"/>
                </a:cxn>
                <a:cxn ang="T13">
                  <a:pos x="T6" y="T7"/>
                </a:cxn>
                <a:cxn ang="T14">
                  <a:pos x="T8" y="T9"/>
                </a:cxn>
              </a:cxnLst>
              <a:rect l="T15" t="T16" r="T17" b="T18"/>
              <a:pathLst>
                <a:path w="105" h="249">
                  <a:moveTo>
                    <a:pt x="104" y="124"/>
                  </a:moveTo>
                  <a:lnTo>
                    <a:pt x="0" y="248"/>
                  </a:lnTo>
                  <a:lnTo>
                    <a:pt x="0" y="124"/>
                  </a:lnTo>
                  <a:lnTo>
                    <a:pt x="0" y="0"/>
                  </a:lnTo>
                  <a:lnTo>
                    <a:pt x="104" y="124"/>
                  </a:lnTo>
                </a:path>
              </a:pathLst>
            </a:custGeom>
            <a:solidFill>
              <a:srgbClr val="FFFFFF"/>
            </a:solidFill>
            <a:ln w="12700" cap="rnd">
              <a:solidFill>
                <a:schemeClr val="tx1"/>
              </a:solidFill>
              <a:round/>
              <a:headEnd/>
              <a:tailEnd/>
            </a:ln>
          </p:spPr>
          <p:txBody>
            <a:bodyPr>
              <a:prstTxWarp prst="textNoShape">
                <a:avLst/>
              </a:prstTxWarp>
            </a:bodyPr>
            <a:lstStyle/>
            <a:p>
              <a:endParaRPr lang="en-US"/>
            </a:p>
          </p:txBody>
        </p:sp>
        <p:sp>
          <p:nvSpPr>
            <p:cNvPr id="86083" name="Line 51"/>
            <p:cNvSpPr>
              <a:spLocks noChangeShapeType="1"/>
            </p:cNvSpPr>
            <p:nvPr/>
          </p:nvSpPr>
          <p:spPr bwMode="auto">
            <a:xfrm>
              <a:off x="3848" y="2088"/>
              <a:ext cx="26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86060" name="Line 52"/>
          <p:cNvSpPr>
            <a:spLocks noChangeShapeType="1"/>
          </p:cNvSpPr>
          <p:nvPr/>
        </p:nvSpPr>
        <p:spPr bwMode="auto">
          <a:xfrm>
            <a:off x="6427788" y="2171700"/>
            <a:ext cx="0" cy="1547813"/>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86061" name="Line 53"/>
          <p:cNvSpPr>
            <a:spLocks noChangeShapeType="1"/>
          </p:cNvSpPr>
          <p:nvPr/>
        </p:nvSpPr>
        <p:spPr bwMode="auto">
          <a:xfrm flipH="1">
            <a:off x="5181600" y="4800600"/>
            <a:ext cx="0" cy="457200"/>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86062" name="Line 54"/>
          <p:cNvSpPr>
            <a:spLocks noChangeShapeType="1"/>
          </p:cNvSpPr>
          <p:nvPr/>
        </p:nvSpPr>
        <p:spPr bwMode="auto">
          <a:xfrm>
            <a:off x="6400800" y="5562600"/>
            <a:ext cx="669925"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86063" name="Rectangle 55"/>
          <p:cNvSpPr>
            <a:spLocks noChangeArrowheads="1"/>
          </p:cNvSpPr>
          <p:nvPr/>
        </p:nvSpPr>
        <p:spPr bwMode="auto">
          <a:xfrm>
            <a:off x="7010400" y="1890713"/>
            <a:ext cx="2514600" cy="760412"/>
          </a:xfrm>
          <a:prstGeom prst="rect">
            <a:avLst/>
          </a:prstGeom>
          <a:noFill/>
          <a:ln w="12700">
            <a:noFill/>
            <a:miter lim="800000"/>
            <a:headEnd/>
            <a:tailEnd/>
          </a:ln>
        </p:spPr>
        <p:txBody>
          <a:bodyPr lIns="101962" tIns="50086" rIns="101962" bIns="50086">
            <a:prstTxWarp prst="textNoShape">
              <a:avLst/>
            </a:prstTxWarp>
            <a:spAutoFit/>
          </a:bodyPr>
          <a:lstStyle/>
          <a:p>
            <a:pPr algn="ctr" defTabSz="1030288">
              <a:lnSpc>
                <a:spcPct val="90000"/>
              </a:lnSpc>
            </a:pPr>
            <a:r>
              <a:rPr lang="en-US" sz="2000" i="0">
                <a:latin typeface="Arial" charset="0"/>
              </a:rPr>
              <a:t>Window</a:t>
            </a:r>
          </a:p>
          <a:p>
            <a:pPr algn="ctr" defTabSz="1030288">
              <a:lnSpc>
                <a:spcPct val="90000"/>
              </a:lnSpc>
            </a:pPr>
            <a:r>
              <a:rPr lang="en-US" sz="1400" i="0">
                <a:latin typeface="Arial" charset="0"/>
              </a:rPr>
              <a:t>(active control of daylight, glare, solar gain)</a:t>
            </a:r>
            <a:r>
              <a:rPr lang="en-US" sz="2000" i="0">
                <a:latin typeface="Arial" charset="0"/>
              </a:rPr>
              <a:t> </a:t>
            </a:r>
          </a:p>
        </p:txBody>
      </p:sp>
      <p:sp>
        <p:nvSpPr>
          <p:cNvPr id="1170488" name="Rectangle 56"/>
          <p:cNvSpPr>
            <a:spLocks noChangeArrowheads="1"/>
          </p:cNvSpPr>
          <p:nvPr/>
        </p:nvSpPr>
        <p:spPr bwMode="auto">
          <a:xfrm>
            <a:off x="4114800" y="5257800"/>
            <a:ext cx="2255838" cy="758825"/>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lgn="ctr" eaLnBrk="1" hangingPunct="1">
              <a:defRPr/>
            </a:pPr>
            <a:r>
              <a:rPr lang="en-US" sz="1800" b="0" i="0">
                <a:latin typeface="Arial" pitchFamily="-108" charset="0"/>
              </a:rPr>
              <a:t>Energy Information</a:t>
            </a:r>
          </a:p>
          <a:p>
            <a:pPr algn="ctr" eaLnBrk="1" hangingPunct="1">
              <a:defRPr/>
            </a:pPr>
            <a:r>
              <a:rPr lang="en-US" sz="1800" b="0" i="0">
                <a:latin typeface="Arial" pitchFamily="-108" charset="0"/>
              </a:rPr>
              <a:t>System</a:t>
            </a:r>
          </a:p>
        </p:txBody>
      </p:sp>
      <p:sp>
        <p:nvSpPr>
          <p:cNvPr id="1170489" name="Rectangle 57"/>
          <p:cNvSpPr>
            <a:spLocks noChangeArrowheads="1"/>
          </p:cNvSpPr>
          <p:nvPr/>
        </p:nvSpPr>
        <p:spPr bwMode="auto">
          <a:xfrm>
            <a:off x="9753600" y="1905000"/>
            <a:ext cx="457200" cy="1981200"/>
          </a:xfrm>
          <a:prstGeom prst="rect">
            <a:avLst/>
          </a:prstGeom>
          <a:noFill/>
          <a:ln w="254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lgn="ctr" eaLnBrk="1" hangingPunct="1">
              <a:defRPr/>
            </a:pPr>
            <a:r>
              <a:rPr lang="en-US" sz="1800" b="0" i="0">
                <a:latin typeface="Arial" pitchFamily="-108" charset="0"/>
              </a:rPr>
              <a:t>H</a:t>
            </a:r>
          </a:p>
          <a:p>
            <a:pPr algn="ctr" eaLnBrk="1" hangingPunct="1">
              <a:defRPr/>
            </a:pPr>
            <a:r>
              <a:rPr lang="en-US" sz="1800" b="0" i="0">
                <a:latin typeface="Arial" pitchFamily="-108" charset="0"/>
              </a:rPr>
              <a:t>V</a:t>
            </a:r>
          </a:p>
          <a:p>
            <a:pPr algn="ctr" eaLnBrk="1" hangingPunct="1">
              <a:defRPr/>
            </a:pPr>
            <a:r>
              <a:rPr lang="en-US" sz="1800" b="0" i="0">
                <a:latin typeface="Arial" pitchFamily="-108" charset="0"/>
              </a:rPr>
              <a:t>A</a:t>
            </a:r>
          </a:p>
          <a:p>
            <a:pPr algn="ctr" eaLnBrk="1" hangingPunct="1">
              <a:defRPr/>
            </a:pPr>
            <a:r>
              <a:rPr lang="en-US" sz="1800" b="0" i="0">
                <a:latin typeface="Arial" pitchFamily="-108" charset="0"/>
              </a:rPr>
              <a:t>C</a:t>
            </a:r>
          </a:p>
        </p:txBody>
      </p:sp>
      <p:sp>
        <p:nvSpPr>
          <p:cNvPr id="86066" name="Line 58"/>
          <p:cNvSpPr>
            <a:spLocks noChangeShapeType="1"/>
          </p:cNvSpPr>
          <p:nvPr/>
        </p:nvSpPr>
        <p:spPr bwMode="auto">
          <a:xfrm>
            <a:off x="9982200" y="3886200"/>
            <a:ext cx="0" cy="1752600"/>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nvGrpSpPr>
          <p:cNvPr id="86067" name="Group 59"/>
          <p:cNvGrpSpPr>
            <a:grpSpLocks/>
          </p:cNvGrpSpPr>
          <p:nvPr/>
        </p:nvGrpSpPr>
        <p:grpSpPr bwMode="auto">
          <a:xfrm flipH="1">
            <a:off x="9601200" y="5410200"/>
            <a:ext cx="381000" cy="446088"/>
            <a:chOff x="3848" y="1960"/>
            <a:chExt cx="377" cy="249"/>
          </a:xfrm>
        </p:grpSpPr>
        <p:sp>
          <p:nvSpPr>
            <p:cNvPr id="86080" name="Freeform 60"/>
            <p:cNvSpPr>
              <a:spLocks/>
            </p:cNvSpPr>
            <p:nvPr/>
          </p:nvSpPr>
          <p:spPr bwMode="auto">
            <a:xfrm>
              <a:off x="4120" y="1960"/>
              <a:ext cx="105" cy="249"/>
            </a:xfrm>
            <a:custGeom>
              <a:avLst/>
              <a:gdLst>
                <a:gd name="T0" fmla="*/ 104 w 105"/>
                <a:gd name="T1" fmla="*/ 124 h 249"/>
                <a:gd name="T2" fmla="*/ 0 w 105"/>
                <a:gd name="T3" fmla="*/ 248 h 249"/>
                <a:gd name="T4" fmla="*/ 0 w 105"/>
                <a:gd name="T5" fmla="*/ 124 h 249"/>
                <a:gd name="T6" fmla="*/ 0 w 105"/>
                <a:gd name="T7" fmla="*/ 0 h 249"/>
                <a:gd name="T8" fmla="*/ 104 w 105"/>
                <a:gd name="T9" fmla="*/ 124 h 249"/>
                <a:gd name="T10" fmla="*/ 0 60000 65536"/>
                <a:gd name="T11" fmla="*/ 0 60000 65536"/>
                <a:gd name="T12" fmla="*/ 0 60000 65536"/>
                <a:gd name="T13" fmla="*/ 0 60000 65536"/>
                <a:gd name="T14" fmla="*/ 0 60000 65536"/>
                <a:gd name="T15" fmla="*/ 0 w 105"/>
                <a:gd name="T16" fmla="*/ 0 h 249"/>
                <a:gd name="T17" fmla="*/ 105 w 105"/>
                <a:gd name="T18" fmla="*/ 249 h 249"/>
              </a:gdLst>
              <a:ahLst/>
              <a:cxnLst>
                <a:cxn ang="T10">
                  <a:pos x="T0" y="T1"/>
                </a:cxn>
                <a:cxn ang="T11">
                  <a:pos x="T2" y="T3"/>
                </a:cxn>
                <a:cxn ang="T12">
                  <a:pos x="T4" y="T5"/>
                </a:cxn>
                <a:cxn ang="T13">
                  <a:pos x="T6" y="T7"/>
                </a:cxn>
                <a:cxn ang="T14">
                  <a:pos x="T8" y="T9"/>
                </a:cxn>
              </a:cxnLst>
              <a:rect l="T15" t="T16" r="T17" b="T18"/>
              <a:pathLst>
                <a:path w="105" h="249">
                  <a:moveTo>
                    <a:pt x="104" y="124"/>
                  </a:moveTo>
                  <a:lnTo>
                    <a:pt x="0" y="248"/>
                  </a:lnTo>
                  <a:lnTo>
                    <a:pt x="0" y="124"/>
                  </a:lnTo>
                  <a:lnTo>
                    <a:pt x="0" y="0"/>
                  </a:lnTo>
                  <a:lnTo>
                    <a:pt x="104" y="124"/>
                  </a:lnTo>
                </a:path>
              </a:pathLst>
            </a:custGeom>
            <a:solidFill>
              <a:srgbClr val="FFFFFF"/>
            </a:solidFill>
            <a:ln w="12700" cap="rnd">
              <a:solidFill>
                <a:schemeClr val="tx1"/>
              </a:solidFill>
              <a:round/>
              <a:headEnd/>
              <a:tailEnd/>
            </a:ln>
          </p:spPr>
          <p:txBody>
            <a:bodyPr>
              <a:prstTxWarp prst="textNoShape">
                <a:avLst/>
              </a:prstTxWarp>
            </a:bodyPr>
            <a:lstStyle/>
            <a:p>
              <a:endParaRPr lang="en-US"/>
            </a:p>
          </p:txBody>
        </p:sp>
        <p:sp>
          <p:nvSpPr>
            <p:cNvPr id="86081" name="Line 61"/>
            <p:cNvSpPr>
              <a:spLocks noChangeShapeType="1"/>
            </p:cNvSpPr>
            <p:nvPr/>
          </p:nvSpPr>
          <p:spPr bwMode="auto">
            <a:xfrm>
              <a:off x="3848" y="2088"/>
              <a:ext cx="26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86068" name="AutoShape 62"/>
          <p:cNvSpPr>
            <a:spLocks noChangeArrowheads="1"/>
          </p:cNvSpPr>
          <p:nvPr/>
        </p:nvSpPr>
        <p:spPr bwMode="auto">
          <a:xfrm>
            <a:off x="1219200" y="62484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69" name="AutoShape 63"/>
          <p:cNvSpPr>
            <a:spLocks noChangeArrowheads="1"/>
          </p:cNvSpPr>
          <p:nvPr/>
        </p:nvSpPr>
        <p:spPr bwMode="auto">
          <a:xfrm>
            <a:off x="2971800" y="19812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0" name="AutoShape 64"/>
          <p:cNvSpPr>
            <a:spLocks noChangeArrowheads="1"/>
          </p:cNvSpPr>
          <p:nvPr/>
        </p:nvSpPr>
        <p:spPr bwMode="auto">
          <a:xfrm>
            <a:off x="3048000" y="51816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1" name="AutoShape 65"/>
          <p:cNvSpPr>
            <a:spLocks noChangeArrowheads="1"/>
          </p:cNvSpPr>
          <p:nvPr/>
        </p:nvSpPr>
        <p:spPr bwMode="auto">
          <a:xfrm>
            <a:off x="3048000" y="42672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2" name="AutoShape 66"/>
          <p:cNvSpPr>
            <a:spLocks noChangeArrowheads="1"/>
          </p:cNvSpPr>
          <p:nvPr/>
        </p:nvSpPr>
        <p:spPr bwMode="auto">
          <a:xfrm>
            <a:off x="3048000" y="33528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3" name="Rectangle 67"/>
          <p:cNvSpPr>
            <a:spLocks noChangeArrowheads="1"/>
          </p:cNvSpPr>
          <p:nvPr/>
        </p:nvSpPr>
        <p:spPr bwMode="auto">
          <a:xfrm>
            <a:off x="1371600" y="6248400"/>
            <a:ext cx="1795463" cy="304800"/>
          </a:xfrm>
          <a:prstGeom prst="rect">
            <a:avLst/>
          </a:prstGeom>
          <a:noFill/>
          <a:ln w="9525">
            <a:noFill/>
            <a:miter lim="800000"/>
            <a:headEnd/>
            <a:tailEnd/>
          </a:ln>
        </p:spPr>
        <p:txBody>
          <a:bodyPr wrap="none">
            <a:prstTxWarp prst="textNoShape">
              <a:avLst/>
            </a:prstTxWarp>
            <a:spAutoFit/>
          </a:bodyPr>
          <a:lstStyle/>
          <a:p>
            <a:pPr eaLnBrk="1" hangingPunct="1"/>
            <a:r>
              <a:rPr lang="en-US" sz="1400" i="0">
                <a:latin typeface="Arial" charset="0"/>
              </a:rPr>
              <a:t>Sensors, meters,…</a:t>
            </a:r>
          </a:p>
        </p:txBody>
      </p:sp>
      <p:sp>
        <p:nvSpPr>
          <p:cNvPr id="86074" name="AutoShape 68"/>
          <p:cNvSpPr>
            <a:spLocks noChangeArrowheads="1"/>
          </p:cNvSpPr>
          <p:nvPr/>
        </p:nvSpPr>
        <p:spPr bwMode="auto">
          <a:xfrm>
            <a:off x="9220200" y="40386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5" name="AutoShape 69"/>
          <p:cNvSpPr>
            <a:spLocks noChangeArrowheads="1"/>
          </p:cNvSpPr>
          <p:nvPr/>
        </p:nvSpPr>
        <p:spPr bwMode="auto">
          <a:xfrm>
            <a:off x="9906000" y="35814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6" name="AutoShape 70"/>
          <p:cNvSpPr>
            <a:spLocks noChangeArrowheads="1"/>
          </p:cNvSpPr>
          <p:nvPr/>
        </p:nvSpPr>
        <p:spPr bwMode="auto">
          <a:xfrm>
            <a:off x="9220200" y="25146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7" name="AutoShape 71"/>
          <p:cNvSpPr>
            <a:spLocks noChangeArrowheads="1"/>
          </p:cNvSpPr>
          <p:nvPr/>
        </p:nvSpPr>
        <p:spPr bwMode="auto">
          <a:xfrm>
            <a:off x="6019800" y="57150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8" name="AutoShape 72"/>
          <p:cNvSpPr>
            <a:spLocks noChangeArrowheads="1"/>
          </p:cNvSpPr>
          <p:nvPr/>
        </p:nvSpPr>
        <p:spPr bwMode="auto">
          <a:xfrm>
            <a:off x="5638800" y="41148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
        <p:nvSpPr>
          <p:cNvPr id="86079" name="AutoShape 73"/>
          <p:cNvSpPr>
            <a:spLocks noChangeArrowheads="1"/>
          </p:cNvSpPr>
          <p:nvPr/>
        </p:nvSpPr>
        <p:spPr bwMode="auto">
          <a:xfrm>
            <a:off x="7086600" y="5943600"/>
            <a:ext cx="2286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tx1"/>
            </a:solidFill>
            <a:round/>
            <a:headEnd/>
            <a:tailEnd/>
          </a:ln>
        </p:spPr>
        <p:txBody>
          <a:bodyPr wrap="none" anchor="ctr">
            <a:prstTxWarp prst="textNoShape">
              <a:avLst/>
            </a:prstTxWarp>
          </a:bodyPr>
          <a:lstStyle/>
          <a:p>
            <a:pPr algn="ctr" eaLnBrk="1" hangingPunct="1"/>
            <a:endParaRPr lang="en-US" sz="1800" b="0" i="0">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Content Placeholder 5" descr="TB1 3d v4 001.jpg"/>
          <p:cNvPicPr>
            <a:picLocks noChangeAspect="1"/>
          </p:cNvPicPr>
          <p:nvPr/>
        </p:nvPicPr>
        <p:blipFill>
          <a:blip r:embed="rId2" cstate="email">
            <a:extLst>
              <a:ext uri="{28A0092B-C50C-407E-A947-70E740481C1C}">
                <a14:useLocalDpi xmlns:a14="http://schemas.microsoft.com/office/drawing/2010/main"/>
              </a:ext>
            </a:extLst>
          </a:blip>
          <a:srcRect l="-1140" r="-1140"/>
          <a:stretch>
            <a:fillRect/>
          </a:stretch>
        </p:blipFill>
        <p:spPr bwMode="auto">
          <a:xfrm>
            <a:off x="266700" y="4002088"/>
            <a:ext cx="4127500" cy="2017712"/>
          </a:xfrm>
          <a:prstGeom prst="rect">
            <a:avLst/>
          </a:prstGeom>
          <a:noFill/>
          <a:ln w="12700">
            <a:noFill/>
            <a:miter lim="800000"/>
            <a:headEnd/>
            <a:tailEnd/>
          </a:ln>
        </p:spPr>
      </p:pic>
      <p:sp>
        <p:nvSpPr>
          <p:cNvPr id="140291" name="Rectangle 6"/>
          <p:cNvSpPr>
            <a:spLocks noChangeArrowheads="1"/>
          </p:cNvSpPr>
          <p:nvPr/>
        </p:nvSpPr>
        <p:spPr bwMode="auto">
          <a:xfrm>
            <a:off x="850594" y="0"/>
            <a:ext cx="7642837" cy="1323439"/>
          </a:xfrm>
          <a:prstGeom prst="rect">
            <a:avLst/>
          </a:prstGeom>
          <a:noFill/>
          <a:ln w="9525">
            <a:noFill/>
            <a:miter lim="800000"/>
            <a:headEnd/>
            <a:tailEnd/>
          </a:ln>
        </p:spPr>
        <p:txBody>
          <a:bodyPr wrap="none">
            <a:prstTxWarp prst="textNoShape">
              <a:avLst/>
            </a:prstTxWarp>
            <a:spAutoFit/>
          </a:bodyPr>
          <a:lstStyle/>
          <a:p>
            <a:pPr algn="ctr"/>
            <a:r>
              <a:rPr lang="en-US" i="0" dirty="0">
                <a:solidFill>
                  <a:srgbClr val="0434CC"/>
                </a:solidFill>
                <a:latin typeface="Arial" charset="0"/>
                <a:ea typeface="ＭＳ Ｐゴシック" charset="-128"/>
                <a:cs typeface="ＭＳ Ｐゴシック" charset="-128"/>
              </a:rPr>
              <a:t>Accurate, Objective Performance Data</a:t>
            </a:r>
          </a:p>
          <a:p>
            <a:pPr algn="ctr"/>
            <a:r>
              <a:rPr lang="en-US" sz="2400" dirty="0">
                <a:solidFill>
                  <a:srgbClr val="E5405D"/>
                </a:solidFill>
                <a:latin typeface="Arial"/>
                <a:cs typeface="Arial"/>
              </a:rPr>
              <a:t>F</a:t>
            </a:r>
            <a:r>
              <a:rPr lang="en-US" sz="2400" dirty="0">
                <a:latin typeface="Arial"/>
                <a:cs typeface="Arial"/>
              </a:rPr>
              <a:t>acility for </a:t>
            </a:r>
            <a:r>
              <a:rPr lang="en-US" sz="2400" dirty="0">
                <a:solidFill>
                  <a:srgbClr val="E5405D"/>
                </a:solidFill>
                <a:latin typeface="Arial"/>
                <a:cs typeface="Arial"/>
              </a:rPr>
              <a:t>L</a:t>
            </a:r>
            <a:r>
              <a:rPr lang="en-US" sz="2400" dirty="0">
                <a:latin typeface="Arial"/>
                <a:cs typeface="Arial"/>
              </a:rPr>
              <a:t>ow </a:t>
            </a:r>
            <a:r>
              <a:rPr lang="en-US" sz="2400" dirty="0">
                <a:solidFill>
                  <a:srgbClr val="E5405D"/>
                </a:solidFill>
                <a:latin typeface="Arial"/>
                <a:cs typeface="Arial"/>
              </a:rPr>
              <a:t>E</a:t>
            </a:r>
            <a:r>
              <a:rPr lang="en-US" sz="2400" dirty="0">
                <a:latin typeface="Arial"/>
                <a:cs typeface="Arial"/>
              </a:rPr>
              <a:t>nergy </a:t>
            </a:r>
            <a:r>
              <a:rPr lang="en-US" sz="2400" dirty="0" err="1">
                <a:latin typeface="Arial"/>
                <a:cs typeface="Arial"/>
              </a:rPr>
              <a:t>E</a:t>
            </a:r>
            <a:r>
              <a:rPr lang="en-US" sz="2400" dirty="0" err="1">
                <a:solidFill>
                  <a:srgbClr val="E5405D"/>
                </a:solidFill>
                <a:latin typeface="Arial"/>
                <a:cs typeface="Arial"/>
              </a:rPr>
              <a:t>X</a:t>
            </a:r>
            <a:r>
              <a:rPr lang="en-US" sz="2400" dirty="0" err="1">
                <a:latin typeface="Arial"/>
                <a:cs typeface="Arial"/>
              </a:rPr>
              <a:t>periments</a:t>
            </a:r>
            <a:r>
              <a:rPr lang="en-US" sz="2400" dirty="0">
                <a:latin typeface="Arial"/>
                <a:cs typeface="Arial"/>
              </a:rPr>
              <a:t> in </a:t>
            </a:r>
            <a:r>
              <a:rPr lang="en-US" sz="2400" dirty="0">
                <a:solidFill>
                  <a:srgbClr val="E5405D"/>
                </a:solidFill>
                <a:latin typeface="Arial"/>
                <a:cs typeface="Arial"/>
              </a:rPr>
              <a:t>B</a:t>
            </a:r>
            <a:r>
              <a:rPr lang="en-US" sz="2400" dirty="0">
                <a:latin typeface="Arial"/>
                <a:cs typeface="Arial"/>
              </a:rPr>
              <a:t>uildings</a:t>
            </a:r>
            <a:br>
              <a:rPr lang="en-US" sz="2400" dirty="0">
                <a:latin typeface="Arial"/>
                <a:cs typeface="Arial"/>
              </a:rPr>
            </a:br>
            <a:r>
              <a:rPr lang="en-US" sz="2400" dirty="0">
                <a:solidFill>
                  <a:srgbClr val="FF0000"/>
                </a:solidFill>
                <a:latin typeface="Arial"/>
                <a:cs typeface="Arial"/>
              </a:rPr>
              <a:t>F</a:t>
            </a:r>
            <a:r>
              <a:rPr lang="en-US" sz="2400" dirty="0">
                <a:solidFill>
                  <a:srgbClr val="E5405D"/>
                </a:solidFill>
                <a:latin typeface="Arial"/>
                <a:cs typeface="Arial"/>
              </a:rPr>
              <a:t>LEXLAB</a:t>
            </a:r>
            <a:r>
              <a:rPr lang="en-US" sz="2400" dirty="0">
                <a:latin typeface="Arial"/>
                <a:cs typeface="Arial"/>
              </a:rPr>
              <a:t> </a:t>
            </a:r>
            <a:endParaRPr lang="en-US" sz="2400" b="0" dirty="0">
              <a:latin typeface="Arial" charset="0"/>
            </a:endParaRPr>
          </a:p>
        </p:txBody>
      </p:sp>
      <p:sp>
        <p:nvSpPr>
          <p:cNvPr id="133127" name="Rectangle 8"/>
          <p:cNvSpPr>
            <a:spLocks noChangeArrowheads="1"/>
          </p:cNvSpPr>
          <p:nvPr/>
        </p:nvSpPr>
        <p:spPr bwMode="auto">
          <a:xfrm>
            <a:off x="0" y="6010275"/>
            <a:ext cx="4610100" cy="923925"/>
          </a:xfrm>
          <a:prstGeom prst="rect">
            <a:avLst/>
          </a:prstGeom>
          <a:noFill/>
          <a:ln w="9525">
            <a:noFill/>
            <a:miter lim="800000"/>
            <a:headEnd/>
            <a:tailEnd/>
          </a:ln>
        </p:spPr>
        <p:txBody>
          <a:bodyPr>
            <a:prstTxWarp prst="textNoShape">
              <a:avLst/>
            </a:prstTxWarp>
            <a:spAutoFit/>
          </a:bodyPr>
          <a:lstStyle/>
          <a:p>
            <a:pPr>
              <a:defRPr/>
            </a:pPr>
            <a:r>
              <a:rPr lang="en-US" sz="1800" dirty="0">
                <a:solidFill>
                  <a:srgbClr val="0434CC"/>
                </a:solidFill>
                <a:latin typeface="+mj-lt"/>
                <a:ea typeface="ＭＳ Ｐゴシック" charset="-128"/>
                <a:cs typeface="ＭＳ Ｐゴシック" charset="-128"/>
              </a:rPr>
              <a:t>Design: 2011</a:t>
            </a:r>
          </a:p>
          <a:p>
            <a:pPr>
              <a:defRPr/>
            </a:pPr>
            <a:r>
              <a:rPr lang="en-US" sz="1800" dirty="0">
                <a:solidFill>
                  <a:srgbClr val="0434CC"/>
                </a:solidFill>
                <a:latin typeface="+mj-lt"/>
                <a:ea typeface="ＭＳ Ｐゴシック" charset="-128"/>
                <a:cs typeface="ＭＳ Ｐゴシック" charset="-128"/>
              </a:rPr>
              <a:t>Construction: 2012</a:t>
            </a:r>
          </a:p>
          <a:p>
            <a:pPr>
              <a:defRPr/>
            </a:pPr>
            <a:r>
              <a:rPr lang="en-US" sz="1800" dirty="0">
                <a:solidFill>
                  <a:srgbClr val="0434CC"/>
                </a:solidFill>
                <a:latin typeface="+mj-lt"/>
                <a:ea typeface="ＭＳ Ｐゴシック" charset="-128"/>
                <a:cs typeface="ＭＳ Ｐゴシック" charset="-128"/>
              </a:rPr>
              <a:t>Operations: 2013</a:t>
            </a:r>
            <a:endParaRPr lang="en-US" sz="1800" dirty="0">
              <a:latin typeface="+mj-lt"/>
            </a:endParaRPr>
          </a:p>
        </p:txBody>
      </p:sp>
      <p:sp>
        <p:nvSpPr>
          <p:cNvPr id="140293" name="Rectangle 8"/>
          <p:cNvSpPr>
            <a:spLocks noChangeArrowheads="1"/>
          </p:cNvSpPr>
          <p:nvPr/>
        </p:nvSpPr>
        <p:spPr bwMode="auto">
          <a:xfrm>
            <a:off x="4533900" y="3948113"/>
            <a:ext cx="5753100" cy="2986087"/>
          </a:xfrm>
          <a:prstGeom prst="rect">
            <a:avLst/>
          </a:prstGeom>
          <a:noFill/>
          <a:ln w="9525">
            <a:noFill/>
            <a:miter lim="800000"/>
            <a:headEnd/>
            <a:tailEnd/>
          </a:ln>
        </p:spPr>
        <p:txBody>
          <a:bodyPr>
            <a:prstTxWarp prst="textNoShape">
              <a:avLst/>
            </a:prstTxWarp>
            <a:spAutoFit/>
          </a:bodyPr>
          <a:lstStyle/>
          <a:p>
            <a:pPr lvl="1"/>
            <a:r>
              <a:rPr lang="en-US" sz="1800" b="0">
                <a:solidFill>
                  <a:srgbClr val="0434CC"/>
                </a:solidFill>
                <a:latin typeface="Arial" charset="0"/>
              </a:rPr>
              <a:t>Multiple comparative experiments</a:t>
            </a:r>
          </a:p>
          <a:p>
            <a:pPr lvl="1"/>
            <a:r>
              <a:rPr lang="en-US" sz="1800" b="0">
                <a:solidFill>
                  <a:srgbClr val="0434CC"/>
                </a:solidFill>
                <a:latin typeface="Arial" charset="0"/>
              </a:rPr>
              <a:t>Interface with public and private test sites</a:t>
            </a:r>
          </a:p>
          <a:p>
            <a:pPr lvl="1"/>
            <a:r>
              <a:rPr lang="en-US" sz="1800" b="0">
                <a:solidFill>
                  <a:srgbClr val="0434CC"/>
                </a:solidFill>
                <a:latin typeface="Arial" charset="0"/>
              </a:rPr>
              <a:t>Link and share experimental data sources</a:t>
            </a:r>
          </a:p>
          <a:p>
            <a:pPr lvl="1"/>
            <a:r>
              <a:rPr lang="en-US" sz="1800" b="0">
                <a:solidFill>
                  <a:srgbClr val="0434CC"/>
                </a:solidFill>
                <a:latin typeface="Arial" charset="0"/>
              </a:rPr>
              <a:t>Objective, “third party” data</a:t>
            </a:r>
          </a:p>
          <a:p>
            <a:pPr lvl="1"/>
            <a:endParaRPr lang="en-US" sz="1100">
              <a:solidFill>
                <a:srgbClr val="0434CC"/>
              </a:solidFill>
              <a:latin typeface="Arial" charset="0"/>
            </a:endParaRPr>
          </a:p>
          <a:p>
            <a:pPr lvl="1"/>
            <a:r>
              <a:rPr lang="en-US" sz="2000">
                <a:solidFill>
                  <a:srgbClr val="0434CC"/>
                </a:solidFill>
                <a:latin typeface="Arial" charset="0"/>
              </a:rPr>
              <a:t>What works? How well? Why? Why Not?</a:t>
            </a:r>
          </a:p>
          <a:p>
            <a:pPr lvl="1"/>
            <a:r>
              <a:rPr lang="en-US" sz="2000">
                <a:solidFill>
                  <a:srgbClr val="0434CC"/>
                </a:solidFill>
                <a:latin typeface="Arial" charset="0"/>
              </a:rPr>
              <a:t>Integrated building systems performance</a:t>
            </a:r>
          </a:p>
          <a:p>
            <a:pPr lvl="1"/>
            <a:r>
              <a:rPr lang="en-US" sz="2000">
                <a:solidFill>
                  <a:srgbClr val="0434CC"/>
                </a:solidFill>
                <a:latin typeface="Arial" charset="0"/>
              </a:rPr>
              <a:t>Occupant behavior and energy impacts</a:t>
            </a:r>
          </a:p>
          <a:p>
            <a:pPr lvl="1"/>
            <a:r>
              <a:rPr lang="en-US" sz="2000">
                <a:solidFill>
                  <a:srgbClr val="0434CC"/>
                </a:solidFill>
                <a:latin typeface="Arial" charset="0"/>
              </a:rPr>
              <a:t>Validation of design tools</a:t>
            </a:r>
          </a:p>
          <a:p>
            <a:pPr lvl="1"/>
            <a:endParaRPr lang="en-US" sz="1800">
              <a:solidFill>
                <a:srgbClr val="0434CC"/>
              </a:solidFill>
              <a:latin typeface="Arial" charset="0"/>
            </a:endParaRPr>
          </a:p>
        </p:txBody>
      </p:sp>
      <p:pic>
        <p:nvPicPr>
          <p:cNvPr id="140294" name="Picture 5" descr="71t extern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6900" y="1322388"/>
            <a:ext cx="3733800" cy="2487612"/>
          </a:xfrm>
          <a:prstGeom prst="rect">
            <a:avLst/>
          </a:prstGeom>
          <a:noFill/>
          <a:ln w="9525">
            <a:noFill/>
            <a:miter lim="800000"/>
            <a:headEnd/>
            <a:tailEnd/>
          </a:ln>
        </p:spPr>
      </p:pic>
      <p:pic>
        <p:nvPicPr>
          <p:cNvPr id="8" name="Picture 7" descr="110616-LBNL_aerial0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00" y="1524000"/>
            <a:ext cx="4555671" cy="236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xonometric alone DOC073010.pdf"/>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700" y="381000"/>
            <a:ext cx="10369808" cy="5457646"/>
          </a:xfrm>
        </p:spPr>
      </p:pic>
      <p:sp>
        <p:nvSpPr>
          <p:cNvPr id="7" name="Title 1"/>
          <p:cNvSpPr txBox="1">
            <a:spLocks/>
          </p:cNvSpPr>
          <p:nvPr/>
        </p:nvSpPr>
        <p:spPr bwMode="auto">
          <a:xfrm>
            <a:off x="723900" y="5334000"/>
            <a:ext cx="92583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279F"/>
                </a:solidFill>
                <a:effectLst/>
                <a:uLnTx/>
                <a:uFillTx/>
                <a:latin typeface="+mj-lt"/>
                <a:ea typeface="ＭＳ Ｐゴシック" charset="-128"/>
                <a:cs typeface="ＭＳ Ｐゴシック" charset="-128"/>
              </a:rPr>
              <a:t>FLEXLAB: Centerpiece for U.S.</a:t>
            </a:r>
            <a:r>
              <a:rPr kumimoji="0" lang="en-US" sz="3600" b="1" i="0" u="none" strike="noStrike" kern="0" cap="none" spc="0" normalizeH="0" noProof="0" dirty="0" smtClean="0">
                <a:ln>
                  <a:noFill/>
                </a:ln>
                <a:solidFill>
                  <a:srgbClr val="00279F"/>
                </a:solidFill>
                <a:effectLst/>
                <a:uLnTx/>
                <a:uFillTx/>
                <a:latin typeface="+mj-lt"/>
                <a:ea typeface="ＭＳ Ｐゴシック" charset="-128"/>
                <a:cs typeface="ＭＳ Ｐゴシック" charset="-128"/>
              </a:rPr>
              <a:t> and Global Collaboration, </a:t>
            </a:r>
            <a:r>
              <a:rPr kumimoji="0" lang="en-US" sz="2800" b="1" i="0" u="none" strike="noStrike" kern="0" cap="none" spc="0" normalizeH="0" noProof="0" dirty="0" smtClean="0">
                <a:ln>
                  <a:noFill/>
                </a:ln>
                <a:solidFill>
                  <a:srgbClr val="00279F"/>
                </a:solidFill>
                <a:effectLst/>
                <a:uLnTx/>
                <a:uFillTx/>
                <a:latin typeface="+mj-lt"/>
                <a:ea typeface="ＭＳ Ｐゴシック" charset="-128"/>
                <a:cs typeface="ＭＳ Ｐゴシック" charset="-128"/>
              </a:rPr>
              <a:t>e.g. IEA Annex 58</a:t>
            </a:r>
            <a:endParaRPr kumimoji="0" lang="en-US" sz="2800" b="1" i="0" u="none" strike="noStrike" kern="0" cap="none" spc="0" normalizeH="0" baseline="0" noProof="0" dirty="0" smtClean="0">
              <a:ln>
                <a:noFill/>
              </a:ln>
              <a:solidFill>
                <a:srgbClr val="00279F"/>
              </a:solidFill>
              <a:effectLst/>
              <a:uLnTx/>
              <a:uFillTx/>
              <a:latin typeface="+mj-lt"/>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NTNU/SINTEF Collaborators</a:t>
            </a:r>
            <a:br>
              <a:rPr lang="en-US" dirty="0" smtClean="0"/>
            </a:br>
            <a:r>
              <a:rPr lang="en-US" dirty="0" smtClean="0"/>
              <a:t>New Facilities Design</a:t>
            </a:r>
            <a:endParaRPr lang="en-US" dirty="0"/>
          </a:p>
        </p:txBody>
      </p:sp>
      <p:pic>
        <p:nvPicPr>
          <p:cNvPr id="4" name="Picture 3" descr="Screen Shot 2012-10-24 at 11.41.5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7800"/>
            <a:ext cx="7302044" cy="4572000"/>
          </a:xfrm>
          <a:prstGeom prst="rect">
            <a:avLst/>
          </a:prstGeom>
        </p:spPr>
      </p:pic>
      <p:pic>
        <p:nvPicPr>
          <p:cNvPr id="5" name="Picture 4" descr="Screen Shot 2012-10-25 at 12.03.4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4700" y="1828800"/>
            <a:ext cx="3082708" cy="3968603"/>
          </a:xfrm>
          <a:prstGeom prst="rect">
            <a:avLst/>
          </a:prstGeom>
        </p:spPr>
      </p:pic>
    </p:spTree>
    <p:extLst>
      <p:ext uri="{BB962C8B-B14F-4D97-AF65-F5344CB8AC3E}">
        <p14:creationId xmlns:p14="http://schemas.microsoft.com/office/powerpoint/2010/main" val="354268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2"/>
          <p:cNvSpPr>
            <a:spLocks noGrp="1" noChangeArrowheads="1"/>
          </p:cNvSpPr>
          <p:nvPr>
            <p:ph type="title"/>
          </p:nvPr>
        </p:nvSpPr>
        <p:spPr>
          <a:xfrm>
            <a:off x="0" y="0"/>
            <a:ext cx="9791700" cy="762000"/>
          </a:xfrm>
        </p:spPr>
        <p:txBody>
          <a:bodyPr/>
          <a:lstStyle/>
          <a:p>
            <a:pPr algn="ctr"/>
            <a:r>
              <a:rPr lang="en-US" sz="2800" dirty="0" smtClean="0">
                <a:ea typeface="ＭＳ Ｐゴシック" charset="-128"/>
                <a:cs typeface="ＭＳ Ｐゴシック" charset="-128"/>
              </a:rPr>
              <a:t>Accelerating Progress Towards</a:t>
            </a:r>
            <a:r>
              <a:rPr lang="en-US" sz="2800" dirty="0" smtClean="0">
                <a:ea typeface="ＭＳ Ｐゴシック" charset="-128"/>
                <a:cs typeface="ＭＳ Ｐゴシック" charset="-128"/>
              </a:rPr>
              <a:t> </a:t>
            </a:r>
            <a:r>
              <a:rPr lang="en-US" sz="2800" dirty="0">
                <a:ea typeface="ＭＳ Ｐゴシック" charset="-128"/>
                <a:cs typeface="ＭＳ Ｐゴシック" charset="-128"/>
              </a:rPr>
              <a:t>High Performance Building </a:t>
            </a:r>
            <a:r>
              <a:rPr lang="en-US" sz="2800" dirty="0" smtClean="0">
                <a:ea typeface="ＭＳ Ｐゴシック" charset="-128"/>
                <a:cs typeface="ＭＳ Ｐゴシック" charset="-128"/>
              </a:rPr>
              <a:t>Systems with Global Collaboration</a:t>
            </a:r>
            <a:endParaRPr lang="en-US" sz="2800" dirty="0">
              <a:ea typeface="ＭＳ Ｐゴシック" charset="-128"/>
              <a:cs typeface="ＭＳ Ｐゴシック" charset="-128"/>
            </a:endParaRPr>
          </a:p>
        </p:txBody>
      </p:sp>
      <p:sp>
        <p:nvSpPr>
          <p:cNvPr id="152581" name="Text Box 3"/>
          <p:cNvSpPr txBox="1">
            <a:spLocks noChangeArrowheads="1"/>
          </p:cNvSpPr>
          <p:nvPr/>
        </p:nvSpPr>
        <p:spPr bwMode="auto">
          <a:xfrm>
            <a:off x="228600" y="2743200"/>
            <a:ext cx="2895600" cy="1552575"/>
          </a:xfrm>
          <a:prstGeom prst="rect">
            <a:avLst/>
          </a:prstGeom>
          <a:noFill/>
          <a:ln w="12700">
            <a:noFill/>
            <a:miter lim="800000"/>
            <a:headEnd/>
            <a:tailEnd/>
          </a:ln>
        </p:spPr>
        <p:txBody>
          <a:bodyPr>
            <a:prstTxWarp prst="textNoShape">
              <a:avLst/>
            </a:prstTxWarp>
            <a:spAutoFit/>
          </a:bodyPr>
          <a:lstStyle/>
          <a:p>
            <a:pPr algn="ctr"/>
            <a:r>
              <a:rPr lang="en-US" sz="2400" b="0" i="0">
                <a:latin typeface="Arial" charset="0"/>
              </a:rPr>
              <a:t>Improve</a:t>
            </a:r>
          </a:p>
          <a:p>
            <a:pPr algn="ctr"/>
            <a:r>
              <a:rPr lang="en-US" sz="2400" b="0" i="0">
                <a:latin typeface="Arial" charset="0"/>
              </a:rPr>
              <a:t>Occupant Comfort,</a:t>
            </a:r>
          </a:p>
          <a:p>
            <a:pPr algn="ctr"/>
            <a:r>
              <a:rPr lang="en-US" sz="2400" b="0" i="0">
                <a:latin typeface="Arial" charset="0"/>
              </a:rPr>
              <a:t>Satisfaction and Performance</a:t>
            </a:r>
            <a:r>
              <a:rPr lang="en-US" sz="2400" b="0" i="0">
                <a:latin typeface="Times New Roman" charset="0"/>
              </a:rPr>
              <a:t> </a:t>
            </a:r>
          </a:p>
        </p:txBody>
      </p:sp>
      <p:sp>
        <p:nvSpPr>
          <p:cNvPr id="152582" name="Text Box 4"/>
          <p:cNvSpPr txBox="1">
            <a:spLocks noChangeArrowheads="1"/>
          </p:cNvSpPr>
          <p:nvPr/>
        </p:nvSpPr>
        <p:spPr bwMode="auto">
          <a:xfrm>
            <a:off x="3429000" y="1676400"/>
            <a:ext cx="3429000" cy="1187450"/>
          </a:xfrm>
          <a:prstGeom prst="rect">
            <a:avLst/>
          </a:prstGeom>
          <a:noFill/>
          <a:ln w="12700">
            <a:noFill/>
            <a:miter lim="800000"/>
            <a:headEnd/>
            <a:tailEnd/>
          </a:ln>
        </p:spPr>
        <p:txBody>
          <a:bodyPr>
            <a:prstTxWarp prst="textNoShape">
              <a:avLst/>
            </a:prstTxWarp>
            <a:spAutoFit/>
          </a:bodyPr>
          <a:lstStyle/>
          <a:p>
            <a:pPr algn="ctr"/>
            <a:r>
              <a:rPr lang="en-US" sz="2400" b="0" i="0">
                <a:latin typeface="Arial" charset="0"/>
              </a:rPr>
              <a:t>Add Value,</a:t>
            </a:r>
          </a:p>
          <a:p>
            <a:pPr algn="ctr"/>
            <a:r>
              <a:rPr lang="en-US" sz="2400" b="0" i="0">
                <a:latin typeface="Arial" charset="0"/>
              </a:rPr>
              <a:t> Reduce Operating Costs</a:t>
            </a:r>
            <a:r>
              <a:rPr lang="en-US" sz="2400" b="0" i="0">
                <a:latin typeface="Times New Roman" charset="0"/>
              </a:rPr>
              <a:t> </a:t>
            </a:r>
          </a:p>
        </p:txBody>
      </p:sp>
      <p:sp>
        <p:nvSpPr>
          <p:cNvPr id="152583" name="Text Box 5"/>
          <p:cNvSpPr txBox="1">
            <a:spLocks noChangeArrowheads="1"/>
          </p:cNvSpPr>
          <p:nvPr/>
        </p:nvSpPr>
        <p:spPr bwMode="auto">
          <a:xfrm>
            <a:off x="7239000" y="1600200"/>
            <a:ext cx="2514600" cy="1187450"/>
          </a:xfrm>
          <a:prstGeom prst="rect">
            <a:avLst/>
          </a:prstGeom>
          <a:noFill/>
          <a:ln w="12700">
            <a:noFill/>
            <a:miter lim="800000"/>
            <a:headEnd/>
            <a:tailEnd/>
          </a:ln>
        </p:spPr>
        <p:txBody>
          <a:bodyPr>
            <a:prstTxWarp prst="textNoShape">
              <a:avLst/>
            </a:prstTxWarp>
            <a:spAutoFit/>
          </a:bodyPr>
          <a:lstStyle/>
          <a:p>
            <a:pPr algn="ctr"/>
            <a:r>
              <a:rPr lang="en-US" sz="2400" b="0" i="0">
                <a:latin typeface="Arial" charset="0"/>
              </a:rPr>
              <a:t>Reduce Energy, Greenhouse Gas Emissions</a:t>
            </a:r>
            <a:r>
              <a:rPr lang="en-US" sz="2400" b="0" i="0">
                <a:latin typeface="Times New Roman" charset="0"/>
              </a:rPr>
              <a:t> </a:t>
            </a:r>
          </a:p>
        </p:txBody>
      </p:sp>
      <p:graphicFrame>
        <p:nvGraphicFramePr>
          <p:cNvPr id="152578" name="Object 2"/>
          <p:cNvGraphicFramePr>
            <a:graphicFrameLocks/>
          </p:cNvGraphicFramePr>
          <p:nvPr/>
        </p:nvGraphicFramePr>
        <p:xfrm>
          <a:off x="4038600" y="2895600"/>
          <a:ext cx="2386013" cy="2955925"/>
        </p:xfrm>
        <a:graphic>
          <a:graphicData uri="http://schemas.openxmlformats.org/presentationml/2006/ole">
            <mc:AlternateContent xmlns:mc="http://schemas.openxmlformats.org/markup-compatibility/2006">
              <mc:Choice xmlns:v="urn:schemas-microsoft-com:vml" Requires="v">
                <p:oleObj spid="_x0000_s110679" name="Microsoft ClipArt Gallery" r:id="rId4" imgW="2819400" imgH="3492500" progId="">
                  <p:embed/>
                </p:oleObj>
              </mc:Choice>
              <mc:Fallback>
                <p:oleObj name="Microsoft ClipArt Gallery" r:id="rId4" imgW="2819400" imgH="34925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895600"/>
                        <a:ext cx="2386013" cy="2955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2579" name="Object 3"/>
          <p:cNvGraphicFramePr>
            <a:graphicFrameLocks/>
          </p:cNvGraphicFramePr>
          <p:nvPr/>
        </p:nvGraphicFramePr>
        <p:xfrm>
          <a:off x="228600" y="4343400"/>
          <a:ext cx="3198813" cy="1557338"/>
        </p:xfrm>
        <a:graphic>
          <a:graphicData uri="http://schemas.openxmlformats.org/presentationml/2006/ole">
            <mc:AlternateContent xmlns:mc="http://schemas.openxmlformats.org/markup-compatibility/2006">
              <mc:Choice xmlns:v="urn:schemas-microsoft-com:vml" Requires="v">
                <p:oleObj spid="_x0000_s110680" name="Microsoft ClipArt Gallery" r:id="rId6" imgW="5372100" imgH="2616200" progId="">
                  <p:embed/>
                </p:oleObj>
              </mc:Choice>
              <mc:Fallback>
                <p:oleObj name="Microsoft ClipArt Gallery" r:id="rId6" imgW="5372100" imgH="2616200" progId="">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343400"/>
                        <a:ext cx="3198813" cy="1557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52584"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7600" y="2971800"/>
            <a:ext cx="2238375" cy="2419350"/>
          </a:xfrm>
          <a:prstGeom prst="rect">
            <a:avLst/>
          </a:prstGeom>
          <a:noFill/>
          <a:ln w="12700">
            <a:noFill/>
            <a:miter lim="800000"/>
            <a:headEnd/>
            <a:tailEnd/>
          </a:ln>
        </p:spPr>
      </p:pic>
      <p:sp>
        <p:nvSpPr>
          <p:cNvPr id="152585" name="Text Box 9"/>
          <p:cNvSpPr txBox="1">
            <a:spLocks noChangeArrowheads="1"/>
          </p:cNvSpPr>
          <p:nvPr/>
        </p:nvSpPr>
        <p:spPr bwMode="auto">
          <a:xfrm>
            <a:off x="990600" y="6019800"/>
            <a:ext cx="1589088" cy="457200"/>
          </a:xfrm>
          <a:prstGeom prst="rect">
            <a:avLst/>
          </a:prstGeom>
          <a:noFill/>
          <a:ln w="12700">
            <a:noFill/>
            <a:miter lim="800000"/>
            <a:headEnd/>
            <a:tailEnd/>
          </a:ln>
        </p:spPr>
        <p:txBody>
          <a:bodyPr wrap="none">
            <a:prstTxWarp prst="textNoShape">
              <a:avLst/>
            </a:prstTxWarp>
            <a:spAutoFit/>
          </a:bodyPr>
          <a:lstStyle/>
          <a:p>
            <a:r>
              <a:rPr lang="en-US" sz="2400" i="0">
                <a:latin typeface="Arial" charset="0"/>
              </a:rPr>
              <a:t>Occupant</a:t>
            </a:r>
            <a:endParaRPr lang="en-US" sz="2400" b="0" i="0">
              <a:latin typeface="Times New Roman" charset="0"/>
            </a:endParaRPr>
          </a:p>
        </p:txBody>
      </p:sp>
      <p:sp>
        <p:nvSpPr>
          <p:cNvPr id="152586" name="Text Box 10"/>
          <p:cNvSpPr txBox="1">
            <a:spLocks noChangeArrowheads="1"/>
          </p:cNvSpPr>
          <p:nvPr/>
        </p:nvSpPr>
        <p:spPr bwMode="auto">
          <a:xfrm>
            <a:off x="4191000" y="5791200"/>
            <a:ext cx="2436813" cy="457200"/>
          </a:xfrm>
          <a:prstGeom prst="rect">
            <a:avLst/>
          </a:prstGeom>
          <a:noFill/>
          <a:ln w="12700">
            <a:noFill/>
            <a:miter lim="800000"/>
            <a:headEnd/>
            <a:tailEnd/>
          </a:ln>
        </p:spPr>
        <p:txBody>
          <a:bodyPr wrap="none">
            <a:prstTxWarp prst="textNoShape">
              <a:avLst/>
            </a:prstTxWarp>
            <a:spAutoFit/>
          </a:bodyPr>
          <a:lstStyle/>
          <a:p>
            <a:r>
              <a:rPr lang="en-US" sz="2400" i="0">
                <a:latin typeface="Arial" charset="0"/>
              </a:rPr>
              <a:t>Building Owner</a:t>
            </a:r>
            <a:endParaRPr lang="en-US" sz="2400" i="0">
              <a:latin typeface="Times New Roman" charset="0"/>
            </a:endParaRPr>
          </a:p>
        </p:txBody>
      </p:sp>
      <p:sp>
        <p:nvSpPr>
          <p:cNvPr id="152587" name="Text Box 11"/>
          <p:cNvSpPr txBox="1">
            <a:spLocks noChangeArrowheads="1"/>
          </p:cNvSpPr>
          <p:nvPr/>
        </p:nvSpPr>
        <p:spPr bwMode="auto">
          <a:xfrm>
            <a:off x="8001000" y="5638800"/>
            <a:ext cx="1098550" cy="457200"/>
          </a:xfrm>
          <a:prstGeom prst="rect">
            <a:avLst/>
          </a:prstGeom>
          <a:noFill/>
          <a:ln w="12700">
            <a:noFill/>
            <a:miter lim="800000"/>
            <a:headEnd/>
            <a:tailEnd/>
          </a:ln>
        </p:spPr>
        <p:txBody>
          <a:bodyPr wrap="none">
            <a:prstTxWarp prst="textNoShape">
              <a:avLst/>
            </a:prstTxWarp>
            <a:spAutoFit/>
          </a:bodyPr>
          <a:lstStyle/>
          <a:p>
            <a:r>
              <a:rPr lang="en-US" sz="2400" i="0">
                <a:latin typeface="Arial" charset="0"/>
              </a:rPr>
              <a:t>Planet</a:t>
            </a:r>
            <a:endParaRPr lang="en-US" sz="2400" b="0" i="0">
              <a:latin typeface="Times New Roman" charset="0"/>
            </a:endParaRPr>
          </a:p>
        </p:txBody>
      </p:sp>
      <p:sp>
        <p:nvSpPr>
          <p:cNvPr id="2" name="Rectangle 1"/>
          <p:cNvSpPr/>
          <p:nvPr/>
        </p:nvSpPr>
        <p:spPr>
          <a:xfrm>
            <a:off x="419100" y="990600"/>
            <a:ext cx="8991600" cy="523220"/>
          </a:xfrm>
          <a:prstGeom prst="rect">
            <a:avLst/>
          </a:prstGeom>
        </p:spPr>
        <p:txBody>
          <a:bodyPr wrap="square">
            <a:spAutoFit/>
          </a:bodyPr>
          <a:lstStyle/>
          <a:p>
            <a:pPr algn="ctr"/>
            <a:r>
              <a:rPr lang="en-US" sz="2800" i="0" dirty="0" smtClean="0">
                <a:solidFill>
                  <a:srgbClr val="FF0000"/>
                </a:solidFill>
                <a:latin typeface="+mn-lt"/>
                <a:ea typeface="ＭＳ Ｐゴシック" charset="-128"/>
                <a:cs typeface="ＭＳ Ｐゴシック" charset="-128"/>
              </a:rPr>
              <a:t>Innovation </a:t>
            </a:r>
            <a:r>
              <a:rPr lang="en-US" sz="2800" i="0" dirty="0" smtClean="0">
                <a:solidFill>
                  <a:srgbClr val="FF0000"/>
                </a:solidFill>
                <a:latin typeface="+mn-lt"/>
                <a:ea typeface="ＭＳ Ｐゴシック" charset="-128"/>
                <a:cs typeface="ＭＳ Ｐゴシック" charset="-128"/>
                <a:sym typeface="Wingdings"/>
              </a:rPr>
              <a:t> </a:t>
            </a:r>
            <a:r>
              <a:rPr lang="en-US" sz="2800" i="0" dirty="0" smtClean="0">
                <a:solidFill>
                  <a:srgbClr val="FF0000"/>
                </a:solidFill>
                <a:latin typeface="+mn-lt"/>
                <a:ea typeface="ＭＳ Ｐゴシック" charset="-128"/>
                <a:cs typeface="ＭＳ Ｐゴシック" charset="-128"/>
              </a:rPr>
              <a:t>  Implementation </a:t>
            </a:r>
            <a:r>
              <a:rPr lang="en-US" sz="2800" i="0" dirty="0" smtClean="0">
                <a:solidFill>
                  <a:srgbClr val="FF0000"/>
                </a:solidFill>
                <a:latin typeface="+mn-lt"/>
                <a:ea typeface="ＭＳ Ｐゴシック" charset="-128"/>
                <a:cs typeface="ＭＳ Ｐゴシック" charset="-128"/>
                <a:sym typeface="Wingdings"/>
              </a:rPr>
              <a:t> </a:t>
            </a:r>
            <a:r>
              <a:rPr lang="en-US" sz="2800" i="0" dirty="0" smtClean="0">
                <a:solidFill>
                  <a:srgbClr val="FF0000"/>
                </a:solidFill>
                <a:latin typeface="+mn-lt"/>
                <a:ea typeface="ＭＳ Ｐゴシック" charset="-128"/>
                <a:cs typeface="ＭＳ Ｐゴシック" charset="-128"/>
              </a:rPr>
              <a:t> Impact</a:t>
            </a:r>
            <a:r>
              <a:rPr lang="en-US" sz="2800" i="0" dirty="0" smtClean="0">
                <a:solidFill>
                  <a:srgbClr val="FF0000"/>
                </a:solidFill>
                <a:ea typeface="ＭＳ Ｐゴシック" charset="-128"/>
                <a:cs typeface="ＭＳ Ｐゴシック" charset="-128"/>
              </a:rPr>
              <a:t> </a:t>
            </a:r>
            <a:endParaRPr lang="en-US" sz="2800" i="0" dirty="0">
              <a:solidFill>
                <a:srgbClr val="FF0000"/>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0"/>
            <a:ext cx="10287000" cy="889000"/>
          </a:xfrm>
          <a:noFill/>
        </p:spPr>
        <p:txBody>
          <a:bodyPr/>
          <a:lstStyle/>
          <a:p>
            <a:r>
              <a:rPr lang="en-US" sz="3200">
                <a:ea typeface="ＭＳ Ｐゴシック" charset="-128"/>
                <a:cs typeface="ＭＳ Ｐゴシック" charset="-128"/>
              </a:rPr>
              <a:t>U.S. Building End Use Energy Consumption</a:t>
            </a:r>
          </a:p>
        </p:txBody>
      </p:sp>
      <p:sp>
        <p:nvSpPr>
          <p:cNvPr id="108548" name="Text Box 3"/>
          <p:cNvSpPr txBox="1">
            <a:spLocks noChangeArrowheads="1"/>
          </p:cNvSpPr>
          <p:nvPr/>
        </p:nvSpPr>
        <p:spPr bwMode="auto">
          <a:xfrm>
            <a:off x="5029200" y="1295400"/>
            <a:ext cx="4572000" cy="1754188"/>
          </a:xfrm>
          <a:prstGeom prst="rect">
            <a:avLst/>
          </a:prstGeom>
          <a:noFill/>
          <a:ln w="9525">
            <a:noFill/>
            <a:miter lim="800000"/>
            <a:headEnd/>
            <a:tailEnd/>
          </a:ln>
        </p:spPr>
        <p:txBody>
          <a:bodyPr>
            <a:prstTxWarp prst="textNoShape">
              <a:avLst/>
            </a:prstTxWarp>
            <a:spAutoFit/>
          </a:bodyPr>
          <a:lstStyle/>
          <a:p>
            <a:pPr>
              <a:defRPr/>
            </a:pPr>
            <a:r>
              <a:rPr lang="en-US" sz="2400" dirty="0">
                <a:solidFill>
                  <a:srgbClr val="004080"/>
                </a:solidFill>
                <a:latin typeface="+mj-lt"/>
              </a:rPr>
              <a:t>Buildings consume 40% of total U.S. energy</a:t>
            </a:r>
          </a:p>
          <a:p>
            <a:pPr lvl="1">
              <a:buFontTx/>
              <a:buChar char="•"/>
              <a:defRPr/>
            </a:pPr>
            <a:r>
              <a:rPr lang="en-US" sz="2000" dirty="0">
                <a:solidFill>
                  <a:srgbClr val="004080"/>
                </a:solidFill>
                <a:latin typeface="+mj-lt"/>
              </a:rPr>
              <a:t> 71% of electricity</a:t>
            </a:r>
          </a:p>
          <a:p>
            <a:pPr lvl="1">
              <a:buFontTx/>
              <a:buChar char="•"/>
              <a:defRPr/>
            </a:pPr>
            <a:r>
              <a:rPr lang="en-US" sz="2000" dirty="0">
                <a:solidFill>
                  <a:srgbClr val="004080"/>
                </a:solidFill>
                <a:latin typeface="+mj-lt"/>
              </a:rPr>
              <a:t>54% of natural gas</a:t>
            </a:r>
          </a:p>
          <a:p>
            <a:pPr>
              <a:defRPr/>
            </a:pPr>
            <a:r>
              <a:rPr lang="en-US" sz="2000" dirty="0">
                <a:solidFill>
                  <a:srgbClr val="004080"/>
                </a:solidFill>
                <a:latin typeface="+mj-lt"/>
              </a:rPr>
              <a:t>No Single End Use Dominates</a:t>
            </a:r>
          </a:p>
        </p:txBody>
      </p:sp>
      <p:pic>
        <p:nvPicPr>
          <p:cNvPr id="57349" name="Picture 4" descr="BT_Usech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271838"/>
            <a:ext cx="5486400" cy="2824162"/>
          </a:xfrm>
          <a:prstGeom prst="rect">
            <a:avLst/>
          </a:prstGeom>
          <a:noFill/>
          <a:ln w="9525">
            <a:noFill/>
            <a:miter lim="800000"/>
            <a:headEnd/>
            <a:tailEnd/>
          </a:ln>
        </p:spPr>
      </p:pic>
      <p:graphicFrame>
        <p:nvGraphicFramePr>
          <p:cNvPr id="57346" name="Object 6"/>
          <p:cNvGraphicFramePr>
            <a:graphicFrameLocks noChangeAspect="1"/>
          </p:cNvGraphicFramePr>
          <p:nvPr/>
        </p:nvGraphicFramePr>
        <p:xfrm>
          <a:off x="0" y="2562225"/>
          <a:ext cx="4572000" cy="4016375"/>
        </p:xfrm>
        <a:graphic>
          <a:graphicData uri="http://schemas.openxmlformats.org/presentationml/2006/ole">
            <mc:AlternateContent xmlns:mc="http://schemas.openxmlformats.org/markup-compatibility/2006">
              <mc:Choice xmlns:v="urn:schemas-microsoft-com:vml" Requires="v">
                <p:oleObj spid="_x0000_s57388" name="Image" r:id="rId5" imgW="5739683" imgH="5041270" progId="">
                  <p:embed/>
                </p:oleObj>
              </mc:Choice>
              <mc:Fallback>
                <p:oleObj name="Image" r:id="rId5" imgW="5739683" imgH="504127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62225"/>
                        <a:ext cx="4572000"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oleObj>
              </mc:Fallback>
            </mc:AlternateContent>
          </a:graphicData>
        </a:graphic>
      </p:graphicFrame>
      <p:sp>
        <p:nvSpPr>
          <p:cNvPr id="57350" name="Rectangle 6"/>
          <p:cNvSpPr>
            <a:spLocks noChangeArrowheads="1"/>
          </p:cNvSpPr>
          <p:nvPr/>
        </p:nvSpPr>
        <p:spPr bwMode="auto">
          <a:xfrm>
            <a:off x="1143000" y="1497013"/>
            <a:ext cx="2751138" cy="1333500"/>
          </a:xfrm>
          <a:prstGeom prst="rect">
            <a:avLst/>
          </a:prstGeom>
          <a:noFill/>
          <a:ln w="12700">
            <a:noFill/>
            <a:miter lim="800000"/>
            <a:headEnd/>
            <a:tailEnd/>
          </a:ln>
        </p:spPr>
        <p:txBody>
          <a:bodyPr wrap="none">
            <a:prstTxWarp prst="textNoShape">
              <a:avLst/>
            </a:prstTxWarp>
            <a:spAutoFit/>
          </a:bodyPr>
          <a:lstStyle/>
          <a:p>
            <a:pPr>
              <a:spcBef>
                <a:spcPct val="20000"/>
              </a:spcBef>
              <a:buFont typeface="Wingdings" charset="2"/>
              <a:buNone/>
            </a:pPr>
            <a:r>
              <a:rPr lang="en-US" sz="2400">
                <a:solidFill>
                  <a:srgbClr val="004080"/>
                </a:solidFill>
                <a:latin typeface="Calibri" charset="0"/>
              </a:rPr>
              <a:t>Building sector has:</a:t>
            </a:r>
          </a:p>
          <a:p>
            <a:pPr>
              <a:spcBef>
                <a:spcPct val="20000"/>
              </a:spcBef>
              <a:buFont typeface="Wingdings" charset="2"/>
              <a:buNone/>
            </a:pPr>
            <a:r>
              <a:rPr lang="en-US" sz="2400">
                <a:solidFill>
                  <a:srgbClr val="004080"/>
                </a:solidFill>
                <a:latin typeface="Calibri" charset="0"/>
              </a:rPr>
              <a:t>Largest Energy Use!</a:t>
            </a:r>
          </a:p>
          <a:p>
            <a:pPr>
              <a:spcBef>
                <a:spcPct val="20000"/>
              </a:spcBef>
              <a:buFont typeface="Wingdings" charset="2"/>
              <a:buNone/>
            </a:pPr>
            <a:r>
              <a:rPr lang="en-US" sz="2400">
                <a:solidFill>
                  <a:srgbClr val="004080"/>
                </a:solidFill>
                <a:latin typeface="Calibri" charset="0"/>
              </a:rPr>
              <a:t>Fastest growth rate!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subTitle" idx="1"/>
          </p:nvPr>
        </p:nvSpPr>
        <p:spPr>
          <a:xfrm>
            <a:off x="1524000" y="3886200"/>
            <a:ext cx="7239000" cy="1752600"/>
          </a:xfrm>
        </p:spPr>
        <p:txBody>
          <a:bodyPr/>
          <a:lstStyle/>
          <a:p>
            <a:endParaRPr lang="en-US">
              <a:ea typeface="ＭＳ Ｐゴシック" charset="-128"/>
              <a:cs typeface="ＭＳ Ｐゴシック" charset="-128"/>
            </a:endParaRPr>
          </a:p>
        </p:txBody>
      </p:sp>
      <p:pic>
        <p:nvPicPr>
          <p:cNvPr id="7782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447800"/>
            <a:ext cx="6219825" cy="4287838"/>
          </a:xfrm>
          <a:prstGeom prst="rect">
            <a:avLst/>
          </a:prstGeom>
          <a:noFill/>
          <a:ln w="9525">
            <a:noFill/>
            <a:miter lim="800000"/>
            <a:headEnd/>
            <a:tailEnd/>
          </a:ln>
        </p:spPr>
      </p:pic>
      <p:sp>
        <p:nvSpPr>
          <p:cNvPr id="77828" name="AutoShape 5"/>
          <p:cNvSpPr>
            <a:spLocks noChangeArrowheads="1"/>
          </p:cNvSpPr>
          <p:nvPr/>
        </p:nvSpPr>
        <p:spPr bwMode="auto">
          <a:xfrm>
            <a:off x="8486775" y="3124200"/>
            <a:ext cx="17145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29" name="AutoShape 6"/>
          <p:cNvSpPr>
            <a:spLocks noChangeArrowheads="1"/>
          </p:cNvSpPr>
          <p:nvPr/>
        </p:nvSpPr>
        <p:spPr bwMode="auto">
          <a:xfrm>
            <a:off x="8267700" y="3200400"/>
            <a:ext cx="257175" cy="5334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7830" name="AutoShape 7"/>
          <p:cNvSpPr>
            <a:spLocks noChangeArrowheads="1"/>
          </p:cNvSpPr>
          <p:nvPr/>
        </p:nvSpPr>
        <p:spPr bwMode="auto">
          <a:xfrm>
            <a:off x="8420100" y="3200400"/>
            <a:ext cx="257175" cy="762000"/>
          </a:xfrm>
          <a:prstGeom prst="downArrow">
            <a:avLst>
              <a:gd name="adj1" fmla="val 50000"/>
              <a:gd name="adj2" fmla="val 74074"/>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7831" name="AutoShape 8"/>
          <p:cNvSpPr>
            <a:spLocks noChangeArrowheads="1"/>
          </p:cNvSpPr>
          <p:nvPr/>
        </p:nvSpPr>
        <p:spPr bwMode="auto">
          <a:xfrm>
            <a:off x="8572500" y="3200400"/>
            <a:ext cx="257175" cy="1219200"/>
          </a:xfrm>
          <a:prstGeom prst="downArrow">
            <a:avLst>
              <a:gd name="adj1" fmla="val 50000"/>
              <a:gd name="adj2" fmla="val 11851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7832" name="AutoShape 9"/>
          <p:cNvSpPr>
            <a:spLocks noChangeArrowheads="1"/>
          </p:cNvSpPr>
          <p:nvPr/>
        </p:nvSpPr>
        <p:spPr bwMode="auto">
          <a:xfrm>
            <a:off x="9563100" y="3200400"/>
            <a:ext cx="257175" cy="1828800"/>
          </a:xfrm>
          <a:prstGeom prst="downArrow">
            <a:avLst>
              <a:gd name="adj1" fmla="val 50000"/>
              <a:gd name="adj2" fmla="val 177778"/>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7833" name="Line 10"/>
          <p:cNvSpPr>
            <a:spLocks noChangeShapeType="1"/>
          </p:cNvSpPr>
          <p:nvPr/>
        </p:nvSpPr>
        <p:spPr bwMode="auto">
          <a:xfrm>
            <a:off x="7886700" y="3733800"/>
            <a:ext cx="7715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34" name="Line 11"/>
          <p:cNvSpPr>
            <a:spLocks noChangeShapeType="1"/>
          </p:cNvSpPr>
          <p:nvPr/>
        </p:nvSpPr>
        <p:spPr bwMode="auto">
          <a:xfrm>
            <a:off x="7886700" y="5029200"/>
            <a:ext cx="1371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35" name="Line 12"/>
          <p:cNvSpPr>
            <a:spLocks noChangeShapeType="1"/>
          </p:cNvSpPr>
          <p:nvPr/>
        </p:nvSpPr>
        <p:spPr bwMode="auto">
          <a:xfrm>
            <a:off x="7886700" y="3962400"/>
            <a:ext cx="9429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36" name="Line 13"/>
          <p:cNvSpPr>
            <a:spLocks noChangeShapeType="1"/>
          </p:cNvSpPr>
          <p:nvPr/>
        </p:nvSpPr>
        <p:spPr bwMode="auto">
          <a:xfrm>
            <a:off x="7886700" y="4419600"/>
            <a:ext cx="11144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37" name="AutoShape 14"/>
          <p:cNvSpPr>
            <a:spLocks noChangeArrowheads="1"/>
          </p:cNvSpPr>
          <p:nvPr/>
        </p:nvSpPr>
        <p:spPr bwMode="auto">
          <a:xfrm>
            <a:off x="6600825" y="3581400"/>
            <a:ext cx="17145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38" name="Line 15"/>
          <p:cNvSpPr>
            <a:spLocks noChangeShapeType="1"/>
          </p:cNvSpPr>
          <p:nvPr/>
        </p:nvSpPr>
        <p:spPr bwMode="auto">
          <a:xfrm flipV="1">
            <a:off x="6858000" y="3200400"/>
            <a:ext cx="154305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7839" name="Rectangle 16"/>
          <p:cNvSpPr>
            <a:spLocks noChangeArrowheads="1"/>
          </p:cNvSpPr>
          <p:nvPr/>
        </p:nvSpPr>
        <p:spPr bwMode="auto">
          <a:xfrm>
            <a:off x="7972425" y="1905000"/>
            <a:ext cx="1285875" cy="1155700"/>
          </a:xfrm>
          <a:prstGeom prst="rect">
            <a:avLst/>
          </a:prstGeom>
          <a:noFill/>
          <a:ln w="9525">
            <a:noFill/>
            <a:miter lim="800000"/>
            <a:headEnd/>
            <a:tailEnd/>
          </a:ln>
        </p:spPr>
        <p:txBody>
          <a:bodyPr>
            <a:prstTxWarp prst="textNoShape">
              <a:avLst/>
            </a:prstTxWarp>
            <a:spAutoFit/>
          </a:bodyPr>
          <a:lstStyle/>
          <a:p>
            <a:r>
              <a:rPr lang="en-US" sz="1400">
                <a:latin typeface="Arial" charset="0"/>
                <a:ea typeface="MS PGothic" pitchFamily="34" charset="-128"/>
                <a:cs typeface="MS PGothic" pitchFamily="34" charset="-128"/>
              </a:rPr>
              <a:t>Annual Energy Outlook Forecast  ~+30%</a:t>
            </a:r>
          </a:p>
        </p:txBody>
      </p:sp>
      <p:sp>
        <p:nvSpPr>
          <p:cNvPr id="77840" name="Rectangle 17"/>
          <p:cNvSpPr>
            <a:spLocks noChangeArrowheads="1"/>
          </p:cNvSpPr>
          <p:nvPr/>
        </p:nvSpPr>
        <p:spPr bwMode="auto">
          <a:xfrm>
            <a:off x="7543800" y="3505200"/>
            <a:ext cx="579438" cy="304800"/>
          </a:xfrm>
          <a:prstGeom prst="rect">
            <a:avLst/>
          </a:prstGeom>
          <a:noFill/>
          <a:ln w="9525">
            <a:noFill/>
            <a:miter lim="800000"/>
            <a:headEnd/>
            <a:tailEnd/>
          </a:ln>
        </p:spPr>
        <p:txBody>
          <a:bodyPr wrap="none">
            <a:prstTxWarp prst="textNoShape">
              <a:avLst/>
            </a:prstTxWarp>
            <a:spAutoFit/>
          </a:bodyPr>
          <a:lstStyle/>
          <a:p>
            <a:r>
              <a:rPr lang="en-US" sz="1400">
                <a:latin typeface="Arial" charset="0"/>
                <a:ea typeface="MS PGothic" pitchFamily="34" charset="-128"/>
                <a:cs typeface="MS PGothic" pitchFamily="34" charset="-128"/>
              </a:rPr>
              <a:t>2008</a:t>
            </a:r>
          </a:p>
        </p:txBody>
      </p:sp>
      <p:sp>
        <p:nvSpPr>
          <p:cNvPr id="77841" name="Rectangle 18"/>
          <p:cNvSpPr>
            <a:spLocks noChangeArrowheads="1"/>
          </p:cNvSpPr>
          <p:nvPr/>
        </p:nvSpPr>
        <p:spPr bwMode="auto">
          <a:xfrm>
            <a:off x="7543800" y="3733800"/>
            <a:ext cx="579438" cy="304800"/>
          </a:xfrm>
          <a:prstGeom prst="rect">
            <a:avLst/>
          </a:prstGeom>
          <a:noFill/>
          <a:ln w="9525">
            <a:noFill/>
            <a:miter lim="800000"/>
            <a:headEnd/>
            <a:tailEnd/>
          </a:ln>
        </p:spPr>
        <p:txBody>
          <a:bodyPr wrap="none">
            <a:prstTxWarp prst="textNoShape">
              <a:avLst/>
            </a:prstTxWarp>
            <a:spAutoFit/>
          </a:bodyPr>
          <a:lstStyle/>
          <a:p>
            <a:r>
              <a:rPr lang="en-US" sz="1400">
                <a:latin typeface="Arial" charset="0"/>
                <a:ea typeface="MS PGothic" pitchFamily="34" charset="-128"/>
                <a:cs typeface="MS PGothic" pitchFamily="34" charset="-128"/>
              </a:rPr>
              <a:t>1990</a:t>
            </a:r>
          </a:p>
        </p:txBody>
      </p:sp>
      <p:sp>
        <p:nvSpPr>
          <p:cNvPr id="77842" name="Rectangle 19"/>
          <p:cNvSpPr>
            <a:spLocks noChangeArrowheads="1"/>
          </p:cNvSpPr>
          <p:nvPr/>
        </p:nvSpPr>
        <p:spPr bwMode="auto">
          <a:xfrm>
            <a:off x="7543800" y="4191000"/>
            <a:ext cx="598488" cy="304800"/>
          </a:xfrm>
          <a:prstGeom prst="rect">
            <a:avLst/>
          </a:prstGeom>
          <a:noFill/>
          <a:ln w="9525">
            <a:noFill/>
            <a:miter lim="800000"/>
            <a:headEnd/>
            <a:tailEnd/>
          </a:ln>
        </p:spPr>
        <p:txBody>
          <a:bodyPr wrap="none">
            <a:prstTxWarp prst="textNoShape">
              <a:avLst/>
            </a:prstTxWarp>
            <a:spAutoFit/>
          </a:bodyPr>
          <a:lstStyle/>
          <a:p>
            <a:r>
              <a:rPr lang="en-US" sz="1400">
                <a:latin typeface="Arial" charset="0"/>
                <a:ea typeface="MS PGothic" pitchFamily="34" charset="-128"/>
                <a:cs typeface="MS PGothic" pitchFamily="34" charset="-128"/>
              </a:rPr>
              <a:t>-50%</a:t>
            </a:r>
          </a:p>
        </p:txBody>
      </p:sp>
      <p:sp>
        <p:nvSpPr>
          <p:cNvPr id="77843" name="Rectangle 20"/>
          <p:cNvSpPr>
            <a:spLocks noChangeArrowheads="1"/>
          </p:cNvSpPr>
          <p:nvPr/>
        </p:nvSpPr>
        <p:spPr bwMode="auto">
          <a:xfrm>
            <a:off x="7543800" y="4800600"/>
            <a:ext cx="598488" cy="304800"/>
          </a:xfrm>
          <a:prstGeom prst="rect">
            <a:avLst/>
          </a:prstGeom>
          <a:noFill/>
          <a:ln w="9525">
            <a:noFill/>
            <a:miter lim="800000"/>
            <a:headEnd/>
            <a:tailEnd/>
          </a:ln>
        </p:spPr>
        <p:txBody>
          <a:bodyPr wrap="none">
            <a:prstTxWarp prst="textNoShape">
              <a:avLst/>
            </a:prstTxWarp>
            <a:spAutoFit/>
          </a:bodyPr>
          <a:lstStyle/>
          <a:p>
            <a:r>
              <a:rPr lang="en-US" sz="1400">
                <a:latin typeface="Arial" charset="0"/>
                <a:ea typeface="MS PGothic" pitchFamily="34" charset="-128"/>
                <a:cs typeface="MS PGothic" pitchFamily="34" charset="-128"/>
              </a:rPr>
              <a:t>-80%</a:t>
            </a:r>
          </a:p>
        </p:txBody>
      </p:sp>
      <p:sp>
        <p:nvSpPr>
          <p:cNvPr id="77844" name="Line 21"/>
          <p:cNvSpPr>
            <a:spLocks noChangeShapeType="1"/>
          </p:cNvSpPr>
          <p:nvPr/>
        </p:nvSpPr>
        <p:spPr bwMode="auto">
          <a:xfrm>
            <a:off x="1714500" y="5257800"/>
            <a:ext cx="76295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45" name="Line 22"/>
          <p:cNvSpPr>
            <a:spLocks noChangeShapeType="1"/>
          </p:cNvSpPr>
          <p:nvPr/>
        </p:nvSpPr>
        <p:spPr bwMode="auto">
          <a:xfrm>
            <a:off x="6772275" y="3657600"/>
            <a:ext cx="1800225"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7846" name="AutoShape 23"/>
          <p:cNvSpPr>
            <a:spLocks noChangeArrowheads="1"/>
          </p:cNvSpPr>
          <p:nvPr/>
        </p:nvSpPr>
        <p:spPr bwMode="auto">
          <a:xfrm>
            <a:off x="9620250" y="4953000"/>
            <a:ext cx="17145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47" name="Rectangle 24"/>
          <p:cNvSpPr>
            <a:spLocks noChangeArrowheads="1"/>
          </p:cNvSpPr>
          <p:nvPr/>
        </p:nvSpPr>
        <p:spPr bwMode="auto">
          <a:xfrm>
            <a:off x="285750" y="76200"/>
            <a:ext cx="8443913" cy="736600"/>
          </a:xfrm>
          <a:prstGeom prst="rect">
            <a:avLst/>
          </a:prstGeom>
          <a:noFill/>
          <a:ln w="12700">
            <a:noFill/>
            <a:miter lim="800000"/>
            <a:headEnd/>
            <a:tailEnd/>
          </a:ln>
        </p:spPr>
        <p:txBody>
          <a:bodyPr lIns="90488" tIns="44450" rIns="90488" bIns="44450" anchor="ctr">
            <a:prstTxWarp prst="textNoShape">
              <a:avLst/>
            </a:prstTxWarp>
          </a:bodyPr>
          <a:lstStyle/>
          <a:p>
            <a:pPr algn="ctr">
              <a:lnSpc>
                <a:spcPct val="90000"/>
              </a:lnSpc>
            </a:pPr>
            <a:r>
              <a:rPr lang="en-US" sz="3600" i="0" dirty="0">
                <a:solidFill>
                  <a:srgbClr val="00279F"/>
                </a:solidFill>
                <a:latin typeface="Arial" charset="0"/>
              </a:rPr>
              <a:t>History and Future Needs </a:t>
            </a:r>
          </a:p>
          <a:p>
            <a:pPr algn="ctr">
              <a:lnSpc>
                <a:spcPct val="90000"/>
              </a:lnSpc>
            </a:pPr>
            <a:r>
              <a:rPr lang="en-US" sz="3600" i="0" dirty="0">
                <a:solidFill>
                  <a:srgbClr val="00279F"/>
                </a:solidFill>
                <a:latin typeface="Arial" charset="0"/>
              </a:rPr>
              <a:t>Good News/Bad News</a:t>
            </a:r>
          </a:p>
        </p:txBody>
      </p:sp>
      <p:sp>
        <p:nvSpPr>
          <p:cNvPr id="77848" name="Rectangle 27"/>
          <p:cNvSpPr>
            <a:spLocks noChangeArrowheads="1"/>
          </p:cNvSpPr>
          <p:nvPr/>
        </p:nvSpPr>
        <p:spPr bwMode="auto">
          <a:xfrm>
            <a:off x="8115300" y="5719763"/>
            <a:ext cx="749300" cy="396875"/>
          </a:xfrm>
          <a:prstGeom prst="rect">
            <a:avLst/>
          </a:prstGeom>
          <a:noFill/>
          <a:ln w="12700">
            <a:noFill/>
            <a:miter lim="800000"/>
            <a:headEnd/>
            <a:tailEnd/>
          </a:ln>
        </p:spPr>
        <p:txBody>
          <a:bodyPr wrap="none">
            <a:prstTxWarp prst="textNoShape">
              <a:avLst/>
            </a:prstTxWarp>
            <a:spAutoFit/>
          </a:bodyPr>
          <a:lstStyle/>
          <a:p>
            <a:r>
              <a:rPr lang="en-US" sz="2000">
                <a:solidFill>
                  <a:srgbClr val="0434CC"/>
                </a:solidFill>
                <a:latin typeface="Arial" charset="0"/>
                <a:ea typeface="MS PGothic" pitchFamily="34" charset="-128"/>
                <a:cs typeface="MS PGothic" pitchFamily="34" charset="-128"/>
              </a:rPr>
              <a:t>2030</a:t>
            </a:r>
          </a:p>
        </p:txBody>
      </p:sp>
      <p:sp>
        <p:nvSpPr>
          <p:cNvPr id="77849" name="Rectangle 28"/>
          <p:cNvSpPr>
            <a:spLocks noChangeArrowheads="1"/>
          </p:cNvSpPr>
          <p:nvPr/>
        </p:nvSpPr>
        <p:spPr bwMode="auto">
          <a:xfrm>
            <a:off x="3429000" y="5715000"/>
            <a:ext cx="749300" cy="396875"/>
          </a:xfrm>
          <a:prstGeom prst="rect">
            <a:avLst/>
          </a:prstGeom>
          <a:noFill/>
          <a:ln w="12700">
            <a:noFill/>
            <a:miter lim="800000"/>
            <a:headEnd/>
            <a:tailEnd/>
          </a:ln>
        </p:spPr>
        <p:txBody>
          <a:bodyPr wrap="none">
            <a:prstTxWarp prst="textNoShape">
              <a:avLst/>
            </a:prstTxWarp>
            <a:spAutoFit/>
          </a:bodyPr>
          <a:lstStyle/>
          <a:p>
            <a:r>
              <a:rPr lang="en-US" sz="2000">
                <a:solidFill>
                  <a:srgbClr val="0434CC"/>
                </a:solidFill>
                <a:latin typeface="Arial" charset="0"/>
                <a:ea typeface="MS PGothic" pitchFamily="34" charset="-128"/>
                <a:cs typeface="MS PGothic" pitchFamily="34" charset="-128"/>
              </a:rPr>
              <a:t>1973</a:t>
            </a:r>
          </a:p>
        </p:txBody>
      </p:sp>
      <p:sp>
        <p:nvSpPr>
          <p:cNvPr id="77850" name="Rectangle 29"/>
          <p:cNvSpPr>
            <a:spLocks noChangeArrowheads="1"/>
          </p:cNvSpPr>
          <p:nvPr/>
        </p:nvSpPr>
        <p:spPr bwMode="auto">
          <a:xfrm>
            <a:off x="6324600" y="5715000"/>
            <a:ext cx="749300" cy="396875"/>
          </a:xfrm>
          <a:prstGeom prst="rect">
            <a:avLst/>
          </a:prstGeom>
          <a:noFill/>
          <a:ln w="12700">
            <a:noFill/>
            <a:miter lim="800000"/>
            <a:headEnd/>
            <a:tailEnd/>
          </a:ln>
        </p:spPr>
        <p:txBody>
          <a:bodyPr wrap="none">
            <a:prstTxWarp prst="textNoShape">
              <a:avLst/>
            </a:prstTxWarp>
            <a:spAutoFit/>
          </a:bodyPr>
          <a:lstStyle/>
          <a:p>
            <a:r>
              <a:rPr lang="en-US" sz="2000">
                <a:solidFill>
                  <a:srgbClr val="0434CC"/>
                </a:solidFill>
                <a:latin typeface="Arial" charset="0"/>
                <a:ea typeface="MS PGothic" pitchFamily="34" charset="-128"/>
                <a:cs typeface="MS PGothic" pitchFamily="34" charset="-128"/>
              </a:rPr>
              <a:t>2005</a:t>
            </a:r>
          </a:p>
        </p:txBody>
      </p:sp>
      <p:sp>
        <p:nvSpPr>
          <p:cNvPr id="77851" name="Rectangle 27"/>
          <p:cNvSpPr>
            <a:spLocks noChangeArrowheads="1"/>
          </p:cNvSpPr>
          <p:nvPr/>
        </p:nvSpPr>
        <p:spPr bwMode="auto">
          <a:xfrm>
            <a:off x="9410700" y="5715000"/>
            <a:ext cx="817563" cy="400050"/>
          </a:xfrm>
          <a:prstGeom prst="rect">
            <a:avLst/>
          </a:prstGeom>
          <a:noFill/>
          <a:ln w="12700">
            <a:noFill/>
            <a:miter lim="800000"/>
            <a:headEnd/>
            <a:tailEnd/>
          </a:ln>
        </p:spPr>
        <p:txBody>
          <a:bodyPr wrap="none">
            <a:prstTxWarp prst="textNoShape">
              <a:avLst/>
            </a:prstTxWarp>
            <a:spAutoFit/>
          </a:bodyPr>
          <a:lstStyle/>
          <a:p>
            <a:r>
              <a:rPr lang="en-US" sz="2000">
                <a:solidFill>
                  <a:srgbClr val="0434CC"/>
                </a:solidFill>
                <a:latin typeface="Arial" charset="0"/>
                <a:ea typeface="MS PGothic" pitchFamily="34" charset="-128"/>
                <a:cs typeface="MS PGothic" pitchFamily="34" charset="-128"/>
              </a:rPr>
              <a:t>2050</a:t>
            </a:r>
          </a:p>
        </p:txBody>
      </p:sp>
      <p:sp>
        <p:nvSpPr>
          <p:cNvPr id="77852" name="Line 22"/>
          <p:cNvSpPr>
            <a:spLocks noChangeShapeType="1"/>
          </p:cNvSpPr>
          <p:nvPr/>
        </p:nvSpPr>
        <p:spPr bwMode="auto">
          <a:xfrm>
            <a:off x="6743700" y="3657600"/>
            <a:ext cx="3019425" cy="1371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7853" name="AutoShape 5"/>
          <p:cNvSpPr>
            <a:spLocks noChangeArrowheads="1"/>
          </p:cNvSpPr>
          <p:nvPr/>
        </p:nvSpPr>
        <p:spPr bwMode="auto">
          <a:xfrm>
            <a:off x="8496300" y="4267200"/>
            <a:ext cx="17145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54" name="AutoShape 23"/>
          <p:cNvSpPr>
            <a:spLocks noChangeArrowheads="1"/>
          </p:cNvSpPr>
          <p:nvPr/>
        </p:nvSpPr>
        <p:spPr bwMode="auto">
          <a:xfrm>
            <a:off x="7810500" y="4038600"/>
            <a:ext cx="17145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55" name="Rectangle 27"/>
          <p:cNvSpPr>
            <a:spLocks noChangeArrowheads="1"/>
          </p:cNvSpPr>
          <p:nvPr/>
        </p:nvSpPr>
        <p:spPr bwMode="auto">
          <a:xfrm>
            <a:off x="7429500" y="5715000"/>
            <a:ext cx="817563" cy="400050"/>
          </a:xfrm>
          <a:prstGeom prst="rect">
            <a:avLst/>
          </a:prstGeom>
          <a:noFill/>
          <a:ln w="12700">
            <a:noFill/>
            <a:miter lim="800000"/>
            <a:headEnd/>
            <a:tailEnd/>
          </a:ln>
        </p:spPr>
        <p:txBody>
          <a:bodyPr wrap="none">
            <a:prstTxWarp prst="textNoShape">
              <a:avLst/>
            </a:prstTxWarp>
            <a:spAutoFit/>
          </a:bodyPr>
          <a:lstStyle/>
          <a:p>
            <a:r>
              <a:rPr lang="en-US" sz="2000">
                <a:solidFill>
                  <a:srgbClr val="0434CC"/>
                </a:solidFill>
                <a:latin typeface="Arial" charset="0"/>
                <a:ea typeface="MS PGothic" pitchFamily="34" charset="-128"/>
                <a:cs typeface="MS PGothic" pitchFamily="34" charset="-128"/>
              </a:rPr>
              <a:t>2020</a:t>
            </a:r>
          </a:p>
        </p:txBody>
      </p:sp>
      <p:sp>
        <p:nvSpPr>
          <p:cNvPr id="77856" name="Rectangle 29"/>
          <p:cNvSpPr>
            <a:spLocks noChangeArrowheads="1"/>
          </p:cNvSpPr>
          <p:nvPr/>
        </p:nvSpPr>
        <p:spPr bwMode="auto">
          <a:xfrm>
            <a:off x="6210300" y="6080125"/>
            <a:ext cx="3981450" cy="400050"/>
          </a:xfrm>
          <a:prstGeom prst="rect">
            <a:avLst/>
          </a:prstGeom>
          <a:noFill/>
          <a:ln w="12700">
            <a:noFill/>
            <a:miter lim="800000"/>
            <a:headEnd/>
            <a:tailEnd/>
          </a:ln>
        </p:spPr>
        <p:txBody>
          <a:bodyPr wrap="none">
            <a:prstTxWarp prst="textNoShape">
              <a:avLst/>
            </a:prstTxWarp>
            <a:spAutoFit/>
          </a:bodyPr>
          <a:lstStyle/>
          <a:p>
            <a:r>
              <a:rPr lang="en-US" sz="2000">
                <a:solidFill>
                  <a:srgbClr val="0434CC"/>
                </a:solidFill>
                <a:latin typeface="Arial" charset="0"/>
                <a:ea typeface="MS PGothic" pitchFamily="34" charset="-128"/>
                <a:cs typeface="MS PGothic" pitchFamily="34" charset="-128"/>
              </a:rPr>
              <a:t>Caution: Energy vs GHG goals</a:t>
            </a:r>
          </a:p>
        </p:txBody>
      </p:sp>
      <p:sp>
        <p:nvSpPr>
          <p:cNvPr id="77857" name="Rectangle 16"/>
          <p:cNvSpPr>
            <a:spLocks noChangeArrowheads="1"/>
          </p:cNvSpPr>
          <p:nvPr/>
        </p:nvSpPr>
        <p:spPr bwMode="auto">
          <a:xfrm>
            <a:off x="342900" y="5334000"/>
            <a:ext cx="2819400" cy="1384300"/>
          </a:xfrm>
          <a:prstGeom prst="rect">
            <a:avLst/>
          </a:prstGeom>
          <a:noFill/>
          <a:ln w="9525">
            <a:noFill/>
            <a:miter lim="800000"/>
            <a:headEnd/>
            <a:tailEnd/>
          </a:ln>
        </p:spPr>
        <p:txBody>
          <a:bodyPr>
            <a:prstTxWarp prst="textNoShape">
              <a:avLst/>
            </a:prstTxWarp>
            <a:spAutoFit/>
          </a:bodyPr>
          <a:lstStyle/>
          <a:p>
            <a:pPr algn="ctr"/>
            <a:r>
              <a:rPr lang="en-US" sz="1400">
                <a:solidFill>
                  <a:srgbClr val="FF0000"/>
                </a:solidFill>
                <a:latin typeface="Arial" charset="0"/>
                <a:ea typeface="MS PGothic" pitchFamily="34" charset="-128"/>
                <a:cs typeface="MS PGothic" pitchFamily="34" charset="-128"/>
              </a:rPr>
              <a:t>We’ve reduced the rate of growth but to meet to meet the various 2030- 2050 Energy and Carbon goals we need dramatic reductions, never before achieved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ChangeArrowheads="1"/>
          </p:cNvSpPr>
          <p:nvPr/>
        </p:nvSpPr>
        <p:spPr bwMode="auto">
          <a:xfrm>
            <a:off x="0" y="0"/>
            <a:ext cx="10287000" cy="774700"/>
          </a:xfrm>
          <a:prstGeom prst="rect">
            <a:avLst/>
          </a:prstGeom>
          <a:noFill/>
          <a:ln w="9525">
            <a:noFill/>
            <a:miter lim="800000"/>
            <a:headEnd/>
            <a:tailEnd/>
          </a:ln>
          <a:effectLst/>
        </p:spPr>
        <p:txBody>
          <a:bodyPr wrap="none">
            <a:prstTxWarp prst="textNoShape">
              <a:avLst/>
            </a:prstTxWarp>
          </a:bodyPr>
          <a:lstStyle/>
          <a:p>
            <a:pPr algn="ctr">
              <a:lnSpc>
                <a:spcPct val="90000"/>
              </a:lnSpc>
              <a:defRPr/>
            </a:pPr>
            <a:r>
              <a:rPr lang="en-US" i="0">
                <a:solidFill>
                  <a:srgbClr val="000099"/>
                </a:solidFill>
                <a:latin typeface="Arial" pitchFamily="-108" charset="0"/>
              </a:rPr>
              <a:t>Prior Impacts of Efficiency R&amp;D</a:t>
            </a:r>
          </a:p>
          <a:p>
            <a:pPr algn="ctr">
              <a:lnSpc>
                <a:spcPct val="90000"/>
              </a:lnSpc>
              <a:defRPr/>
            </a:pPr>
            <a:r>
              <a:rPr lang="en-US" sz="2000" i="0">
                <a:solidFill>
                  <a:srgbClr val="000099"/>
                </a:solidFill>
                <a:latin typeface="Arial" pitchFamily="-108" charset="0"/>
              </a:rPr>
              <a:t>From National Academy of Sciences Report (2001)</a:t>
            </a:r>
            <a:endParaRPr lang="en-US" sz="2400" i="0">
              <a:solidFill>
                <a:srgbClr val="000099"/>
              </a:solidFill>
              <a:effectLst>
                <a:outerShdw blurRad="38100" dist="38100" dir="2700000" algn="tl">
                  <a:srgbClr val="DDDDDD"/>
                </a:outerShdw>
              </a:effectLst>
              <a:latin typeface="Arial" pitchFamily="-108" charset="0"/>
            </a:endParaRPr>
          </a:p>
        </p:txBody>
      </p:sp>
      <p:pic>
        <p:nvPicPr>
          <p:cNvPr id="798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2916" t="-1526" r="-2698"/>
          <a:stretch>
            <a:fillRect/>
          </a:stretch>
        </p:blipFill>
        <p:spPr bwMode="auto">
          <a:xfrm>
            <a:off x="114300" y="1195388"/>
            <a:ext cx="4932363" cy="5060950"/>
          </a:xfrm>
          <a:prstGeom prst="rect">
            <a:avLst/>
          </a:prstGeom>
          <a:noFill/>
          <a:ln w="28575">
            <a:noFill/>
            <a:miter lim="800000"/>
            <a:headEnd/>
            <a:tailEnd/>
          </a:ln>
        </p:spPr>
      </p:pic>
      <p:sp>
        <p:nvSpPr>
          <p:cNvPr id="79876" name="Text Box 5"/>
          <p:cNvSpPr txBox="1">
            <a:spLocks noChangeArrowheads="1"/>
          </p:cNvSpPr>
          <p:nvPr/>
        </p:nvSpPr>
        <p:spPr bwMode="auto">
          <a:xfrm>
            <a:off x="4610100" y="1066800"/>
            <a:ext cx="4800600" cy="2246313"/>
          </a:xfrm>
          <a:prstGeom prst="rect">
            <a:avLst/>
          </a:prstGeom>
          <a:noFill/>
          <a:ln w="9525">
            <a:noFill/>
            <a:miter lim="800000"/>
            <a:headEnd/>
            <a:tailEnd/>
          </a:ln>
        </p:spPr>
        <p:txBody>
          <a:bodyPr>
            <a:prstTxWarp prst="textNoShape">
              <a:avLst/>
            </a:prstTxWarp>
            <a:spAutoFit/>
          </a:bodyPr>
          <a:lstStyle/>
          <a:p>
            <a:pPr>
              <a:spcBef>
                <a:spcPct val="50000"/>
              </a:spcBef>
              <a:tabLst>
                <a:tab pos="511175" algn="l"/>
              </a:tabLst>
            </a:pPr>
            <a:r>
              <a:rPr lang="en-US" sz="2000" i="0">
                <a:solidFill>
                  <a:srgbClr val="3333CC"/>
                </a:solidFill>
              </a:rPr>
              <a:t>NAS estimate of economic benefits of EE R&amp;D assigns $23 of $30 billion in savings to building technologies.</a:t>
            </a:r>
          </a:p>
          <a:p>
            <a:pPr>
              <a:spcBef>
                <a:spcPct val="50000"/>
              </a:spcBef>
              <a:tabLst>
                <a:tab pos="511175" algn="l"/>
              </a:tabLst>
            </a:pPr>
            <a:r>
              <a:rPr lang="en-US" sz="2000" i="0">
                <a:solidFill>
                  <a:srgbClr val="FF0000"/>
                </a:solidFill>
              </a:rPr>
              <a:t>ROI =&gt; 1000/1 for successful investments;</a:t>
            </a:r>
          </a:p>
          <a:p>
            <a:pPr>
              <a:spcBef>
                <a:spcPct val="50000"/>
              </a:spcBef>
              <a:tabLst>
                <a:tab pos="511175" algn="l"/>
              </a:tabLst>
            </a:pPr>
            <a:r>
              <a:rPr lang="en-US" sz="2000" i="0">
                <a:solidFill>
                  <a:srgbClr val="FF0000"/>
                </a:solidFill>
              </a:rPr>
              <a:t>Overall Portfolio shows net gain with small number of big winners.</a:t>
            </a:r>
            <a:endParaRPr lang="en-US" sz="1200" i="0">
              <a:solidFill>
                <a:srgbClr val="FF0000"/>
              </a:solidFill>
            </a:endParaRPr>
          </a:p>
        </p:txBody>
      </p:sp>
      <p:sp>
        <p:nvSpPr>
          <p:cNvPr id="133126" name="Rectangle 6"/>
          <p:cNvSpPr>
            <a:spLocks noChangeArrowheads="1"/>
          </p:cNvSpPr>
          <p:nvPr/>
        </p:nvSpPr>
        <p:spPr bwMode="auto">
          <a:xfrm>
            <a:off x="4762500" y="3429000"/>
            <a:ext cx="3352800" cy="1323975"/>
          </a:xfrm>
          <a:prstGeom prst="rect">
            <a:avLst/>
          </a:prstGeom>
          <a:noFill/>
          <a:ln w="9525">
            <a:noFill/>
            <a:miter lim="800000"/>
            <a:headEnd/>
            <a:tailEnd/>
          </a:ln>
        </p:spPr>
        <p:txBody>
          <a:bodyPr>
            <a:prstTxWarp prst="textNoShape">
              <a:avLst/>
            </a:prstTxWarp>
            <a:spAutoFit/>
          </a:bodyPr>
          <a:lstStyle/>
          <a:p>
            <a:pPr>
              <a:defRPr/>
            </a:pPr>
            <a:r>
              <a:rPr lang="en-US" sz="2000" i="0" dirty="0">
                <a:solidFill>
                  <a:schemeClr val="accent1">
                    <a:lumMod val="50000"/>
                  </a:schemeClr>
                </a:solidFill>
                <a:latin typeface="Times" pitchFamily="-108" charset="0"/>
              </a:rPr>
              <a:t>Additional $48 billion in savings from energy efficiency standards for 9 residential products</a:t>
            </a:r>
          </a:p>
        </p:txBody>
      </p:sp>
      <p:pic>
        <p:nvPicPr>
          <p:cNvPr id="79878" name="Picture 6"/>
          <p:cNvPicPr>
            <a:picLocks noChangeAspect="1" noChangeArrowheads="1"/>
          </p:cNvPicPr>
          <p:nvPr/>
        </p:nvPicPr>
        <p:blipFill>
          <a:blip r:embed="rId4"/>
          <a:srcRect/>
          <a:stretch>
            <a:fillRect/>
          </a:stretch>
        </p:blipFill>
        <p:spPr bwMode="auto">
          <a:xfrm>
            <a:off x="7886700" y="3049588"/>
            <a:ext cx="2400300" cy="380841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PUC"/>
          <p:cNvPicPr>
            <a:picLocks noChangeAspect="1" noChangeArrowheads="1"/>
          </p:cNvPicPr>
          <p:nvPr/>
        </p:nvPicPr>
        <p:blipFill>
          <a:blip r:embed="rId3"/>
          <a:srcRect/>
          <a:stretch>
            <a:fillRect/>
          </a:stretch>
        </p:blipFill>
        <p:spPr bwMode="auto">
          <a:xfrm>
            <a:off x="5181600" y="228600"/>
            <a:ext cx="5105400" cy="6629400"/>
          </a:xfrm>
          <a:prstGeom prst="rect">
            <a:avLst/>
          </a:prstGeom>
          <a:noFill/>
          <a:ln w="9525">
            <a:noFill/>
            <a:miter lim="800000"/>
            <a:headEnd/>
            <a:tailEnd/>
          </a:ln>
        </p:spPr>
      </p:pic>
      <p:pic>
        <p:nvPicPr>
          <p:cNvPr id="82947" name="Picture 3" descr="cpuc big bold1"/>
          <p:cNvPicPr>
            <a:picLocks noChangeAspect="1" noChangeArrowheads="1"/>
          </p:cNvPicPr>
          <p:nvPr/>
        </p:nvPicPr>
        <p:blipFill>
          <a:blip r:embed="rId4"/>
          <a:srcRect/>
          <a:stretch>
            <a:fillRect/>
          </a:stretch>
        </p:blipFill>
        <p:spPr bwMode="auto">
          <a:xfrm>
            <a:off x="0" y="0"/>
            <a:ext cx="5181600" cy="2889250"/>
          </a:xfrm>
          <a:prstGeom prst="rect">
            <a:avLst/>
          </a:prstGeom>
          <a:noFill/>
          <a:ln w="9525">
            <a:noFill/>
            <a:miter lim="800000"/>
            <a:headEnd/>
            <a:tailEnd/>
          </a:ln>
        </p:spPr>
      </p:pic>
      <p:sp>
        <p:nvSpPr>
          <p:cNvPr id="1311748" name="Rectangle 4"/>
          <p:cNvSpPr>
            <a:spLocks noChangeArrowheads="1"/>
          </p:cNvSpPr>
          <p:nvPr/>
        </p:nvSpPr>
        <p:spPr bwMode="auto">
          <a:xfrm>
            <a:off x="304800" y="2971800"/>
            <a:ext cx="4572000" cy="3538538"/>
          </a:xfrm>
          <a:prstGeom prst="rect">
            <a:avLst/>
          </a:prstGeom>
          <a:noFill/>
          <a:ln w="12700">
            <a:noFill/>
            <a:miter lim="800000"/>
            <a:headEnd/>
            <a:tailEnd/>
          </a:ln>
          <a:effectLst/>
        </p:spPr>
        <p:txBody>
          <a:bodyPr>
            <a:prstTxWarp prst="textNoShape">
              <a:avLst/>
            </a:prstTxWarp>
            <a:spAutoFit/>
          </a:bodyPr>
          <a:lstStyle/>
          <a:p>
            <a:pPr>
              <a:defRPr/>
            </a:pPr>
            <a:r>
              <a:rPr lang="en-US" sz="2800" dirty="0">
                <a:solidFill>
                  <a:srgbClr val="0434CC"/>
                </a:solidFill>
                <a:latin typeface="+mn-lt"/>
              </a:rPr>
              <a:t>California: </a:t>
            </a:r>
          </a:p>
          <a:p>
            <a:pPr>
              <a:defRPr/>
            </a:pPr>
            <a:r>
              <a:rPr lang="en-US" sz="1400" dirty="0">
                <a:solidFill>
                  <a:srgbClr val="0434CC"/>
                </a:solidFill>
                <a:latin typeface="+mn-lt"/>
              </a:rPr>
              <a:t> </a:t>
            </a:r>
          </a:p>
          <a:p>
            <a:pPr>
              <a:defRPr/>
            </a:pPr>
            <a:r>
              <a:rPr lang="en-US" sz="2800" dirty="0">
                <a:solidFill>
                  <a:srgbClr val="0434CC"/>
                </a:solidFill>
                <a:latin typeface="+mn-lt"/>
              </a:rPr>
              <a:t>All new residential construction will be zero net energy by 2025</a:t>
            </a:r>
          </a:p>
          <a:p>
            <a:pPr>
              <a:defRPr/>
            </a:pPr>
            <a:endParaRPr lang="en-US" sz="1600" dirty="0">
              <a:solidFill>
                <a:srgbClr val="0434CC"/>
              </a:solidFill>
              <a:latin typeface="+mn-lt"/>
            </a:endParaRPr>
          </a:p>
          <a:p>
            <a:pPr>
              <a:defRPr/>
            </a:pPr>
            <a:r>
              <a:rPr lang="en-US" sz="2800" dirty="0">
                <a:solidFill>
                  <a:srgbClr val="0434CC"/>
                </a:solidFill>
                <a:latin typeface="+mn-lt"/>
              </a:rPr>
              <a:t>All new commercial construction will be zero net energy by 2030</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50800"/>
            <a:ext cx="9858375" cy="1016000"/>
          </a:xfrm>
        </p:spPr>
        <p:txBody>
          <a:bodyPr/>
          <a:lstStyle/>
          <a:p>
            <a:r>
              <a:rPr lang="en-US" sz="2800" dirty="0">
                <a:ea typeface="ＭＳ Ｐゴシック" charset="-128"/>
                <a:cs typeface="ＭＳ Ｐゴシック" charset="-128"/>
              </a:rPr>
              <a:t>California Success to </a:t>
            </a:r>
            <a:r>
              <a:rPr lang="en-US" sz="2800" dirty="0" smtClean="0">
                <a:ea typeface="ＭＳ Ｐゴシック" charset="-128"/>
                <a:cs typeface="ＭＳ Ｐゴシック" charset="-128"/>
              </a:rPr>
              <a:t>Date: </a:t>
            </a:r>
            <a:r>
              <a:rPr lang="en-US" sz="2400" dirty="0" smtClean="0">
                <a:ea typeface="ＭＳ Ｐゴシック" charset="-128"/>
                <a:cs typeface="ＭＳ Ｐゴシック" charset="-128"/>
              </a:rPr>
              <a:t>Per </a:t>
            </a:r>
            <a:r>
              <a:rPr lang="en-US" sz="2400" dirty="0">
                <a:ea typeface="ＭＳ Ｐゴシック" charset="-128"/>
                <a:cs typeface="ＭＳ Ｐゴシック" charset="-128"/>
              </a:rPr>
              <a:t>Capita Electricity Sales</a:t>
            </a:r>
            <a:endParaRPr lang="en-US" sz="2800" dirty="0">
              <a:ea typeface="ＭＳ Ｐゴシック" charset="-128"/>
              <a:cs typeface="ＭＳ Ｐゴシック" charset="-128"/>
            </a:endParaRPr>
          </a:p>
        </p:txBody>
      </p:sp>
      <p:pic>
        <p:nvPicPr>
          <p:cNvPr id="81923" name="Picture 3"/>
          <p:cNvPicPr>
            <a:picLocks noChangeAspect="1" noChangeArrowheads="1"/>
          </p:cNvPicPr>
          <p:nvPr/>
        </p:nvPicPr>
        <p:blipFill>
          <a:blip r:embed="rId3"/>
          <a:srcRect/>
          <a:stretch>
            <a:fillRect/>
          </a:stretch>
        </p:blipFill>
        <p:spPr bwMode="auto">
          <a:xfrm>
            <a:off x="1181100" y="990600"/>
            <a:ext cx="8077200" cy="5381625"/>
          </a:xfrm>
          <a:prstGeom prst="rect">
            <a:avLst/>
          </a:prstGeom>
          <a:noFill/>
          <a:ln w="9525">
            <a:noFill/>
            <a:miter lim="800000"/>
            <a:headEnd/>
            <a:tailEnd/>
          </a:ln>
        </p:spPr>
      </p:pic>
      <p:sp>
        <p:nvSpPr>
          <p:cNvPr id="81924" name="Text Box 4"/>
          <p:cNvSpPr txBox="1">
            <a:spLocks noChangeArrowheads="1"/>
          </p:cNvSpPr>
          <p:nvPr/>
        </p:nvSpPr>
        <p:spPr bwMode="auto">
          <a:xfrm>
            <a:off x="8763000" y="3352800"/>
            <a:ext cx="923925" cy="519113"/>
          </a:xfrm>
          <a:prstGeom prst="rect">
            <a:avLst/>
          </a:prstGeom>
          <a:noFill/>
          <a:ln w="9525">
            <a:noFill/>
            <a:miter lim="800000"/>
            <a:headEnd/>
            <a:tailEnd/>
          </a:ln>
        </p:spPr>
        <p:txBody>
          <a:bodyPr>
            <a:prstTxWarp prst="textNoShape">
              <a:avLst/>
            </a:prstTxWarp>
            <a:spAutoFit/>
          </a:bodyPr>
          <a:lstStyle/>
          <a:p>
            <a:pPr eaLnBrk="1" hangingPunct="1"/>
            <a:r>
              <a:rPr lang="en-US" sz="2800" i="0">
                <a:solidFill>
                  <a:schemeClr val="accent2"/>
                </a:solidFill>
                <a:latin typeface="Arial" charset="0"/>
              </a:rPr>
              <a:t>CA</a:t>
            </a:r>
          </a:p>
        </p:txBody>
      </p:sp>
      <p:sp>
        <p:nvSpPr>
          <p:cNvPr id="81925" name="Text Box 5"/>
          <p:cNvSpPr txBox="1">
            <a:spLocks noChangeArrowheads="1"/>
          </p:cNvSpPr>
          <p:nvPr/>
        </p:nvSpPr>
        <p:spPr bwMode="auto">
          <a:xfrm>
            <a:off x="8763000" y="1676400"/>
            <a:ext cx="677863" cy="519113"/>
          </a:xfrm>
          <a:prstGeom prst="rect">
            <a:avLst/>
          </a:prstGeom>
          <a:noFill/>
          <a:ln w="9525">
            <a:noFill/>
            <a:miter lim="800000"/>
            <a:headEnd/>
            <a:tailEnd/>
          </a:ln>
        </p:spPr>
        <p:txBody>
          <a:bodyPr wrap="none">
            <a:prstTxWarp prst="textNoShape">
              <a:avLst/>
            </a:prstTxWarp>
            <a:spAutoFit/>
          </a:bodyPr>
          <a:lstStyle/>
          <a:p>
            <a:pPr eaLnBrk="1" hangingPunct="1"/>
            <a:r>
              <a:rPr lang="en-US" sz="2800" i="0">
                <a:solidFill>
                  <a:schemeClr val="accent2"/>
                </a:solidFill>
                <a:latin typeface="Arial" charset="0"/>
              </a:rPr>
              <a:t>US</a:t>
            </a:r>
          </a:p>
        </p:txBody>
      </p:sp>
      <p:sp>
        <p:nvSpPr>
          <p:cNvPr id="81926" name="Rectangle 5"/>
          <p:cNvSpPr>
            <a:spLocks noChangeArrowheads="1"/>
          </p:cNvSpPr>
          <p:nvPr/>
        </p:nvSpPr>
        <p:spPr bwMode="auto">
          <a:xfrm>
            <a:off x="4152900" y="3733800"/>
            <a:ext cx="5943600" cy="2308225"/>
          </a:xfrm>
          <a:prstGeom prst="rect">
            <a:avLst/>
          </a:prstGeom>
          <a:noFill/>
          <a:ln w="9525">
            <a:noFill/>
            <a:miter lim="800000"/>
            <a:headEnd/>
            <a:tailEnd/>
          </a:ln>
        </p:spPr>
        <p:txBody>
          <a:bodyPr>
            <a:prstTxWarp prst="textNoShape">
              <a:avLst/>
            </a:prstTxWarp>
            <a:spAutoFit/>
          </a:bodyPr>
          <a:lstStyle/>
          <a:p>
            <a:r>
              <a:rPr lang="en-US" sz="1800">
                <a:solidFill>
                  <a:srgbClr val="0000FF"/>
                </a:solidFill>
                <a:latin typeface="Arial" charset="0"/>
                <a:ea typeface="ＭＳ Ｐゴシック" charset="-128"/>
                <a:cs typeface="ＭＳ Ｐゴシック" charset="-128"/>
              </a:rPr>
              <a:t>“Consistent” 40 yr message</a:t>
            </a:r>
          </a:p>
          <a:p>
            <a:r>
              <a:rPr lang="en-US" sz="1800">
                <a:solidFill>
                  <a:srgbClr val="0000FF"/>
                </a:solidFill>
                <a:latin typeface="Arial" charset="0"/>
                <a:ea typeface="ＭＳ Ｐゴシック" charset="-128"/>
                <a:cs typeface="ＭＳ Ｐゴシック" charset="-128"/>
              </a:rPr>
              <a:t>      Technology, Policy, (Mandatory/voluntary)</a:t>
            </a:r>
          </a:p>
          <a:p>
            <a:r>
              <a:rPr lang="en-US" sz="1800">
                <a:solidFill>
                  <a:srgbClr val="0000FF"/>
                </a:solidFill>
                <a:latin typeface="Arial" charset="0"/>
                <a:ea typeface="ＭＳ Ｐゴシック" charset="-128"/>
                <a:cs typeface="ＭＳ Ｐゴシック" charset="-128"/>
              </a:rPr>
              <a:t>Political Leadership</a:t>
            </a:r>
          </a:p>
          <a:p>
            <a:r>
              <a:rPr lang="en-US" sz="1800">
                <a:solidFill>
                  <a:srgbClr val="0000FF"/>
                </a:solidFill>
                <a:latin typeface="Arial" charset="0"/>
                <a:ea typeface="ＭＳ Ｐゴシック" charset="-128"/>
                <a:cs typeface="ＭＳ Ｐゴシック" charset="-128"/>
              </a:rPr>
              <a:t>Funding to implement programs</a:t>
            </a:r>
          </a:p>
          <a:p>
            <a:r>
              <a:rPr lang="en-US" sz="1800">
                <a:solidFill>
                  <a:srgbClr val="0000FF"/>
                </a:solidFill>
                <a:latin typeface="Arial" charset="0"/>
                <a:ea typeface="ＭＳ Ｐゴシック" charset="-128"/>
                <a:cs typeface="ＭＳ Ｐゴシック" charset="-128"/>
              </a:rPr>
              <a:t>Novel utility programs: rates, decoupling</a:t>
            </a:r>
          </a:p>
          <a:p>
            <a:r>
              <a:rPr lang="en-US" sz="1800">
                <a:solidFill>
                  <a:srgbClr val="0000FF"/>
                </a:solidFill>
                <a:latin typeface="Arial" charset="0"/>
                <a:ea typeface="ＭＳ Ｐゴシック" charset="-128"/>
                <a:cs typeface="ＭＳ Ｐゴシック" charset="-128"/>
              </a:rPr>
              <a:t>Talent and Expertise</a:t>
            </a:r>
          </a:p>
          <a:p>
            <a:r>
              <a:rPr lang="en-US" sz="1800">
                <a:solidFill>
                  <a:srgbClr val="0000FF"/>
                </a:solidFill>
                <a:latin typeface="Arial" charset="0"/>
                <a:ea typeface="ＭＳ Ｐゴシック" charset="-128"/>
                <a:cs typeface="ＭＳ Ｐゴシック" charset="-128"/>
              </a:rPr>
              <a:t>Innovation: “Silicon Valley”</a:t>
            </a:r>
          </a:p>
          <a:p>
            <a:endParaRPr lang="en-US" sz="1800">
              <a:solidFill>
                <a:srgbClr val="0000FF"/>
              </a:solidFill>
              <a:latin typeface="Arial" charset="0"/>
            </a:endParaRPr>
          </a:p>
        </p:txBody>
      </p:sp>
      <p:sp>
        <p:nvSpPr>
          <p:cNvPr id="7" name="Rectangle 6"/>
          <p:cNvSpPr/>
          <p:nvPr/>
        </p:nvSpPr>
        <p:spPr>
          <a:xfrm>
            <a:off x="1257300" y="6488113"/>
            <a:ext cx="7310438" cy="369887"/>
          </a:xfrm>
          <a:prstGeom prst="rect">
            <a:avLst/>
          </a:prstGeom>
        </p:spPr>
        <p:txBody>
          <a:bodyPr wrap="none">
            <a:spAutoFit/>
          </a:bodyPr>
          <a:lstStyle/>
          <a:p>
            <a:pPr>
              <a:defRPr/>
            </a:pPr>
            <a:r>
              <a:rPr lang="en-US" sz="1800" dirty="0">
                <a:solidFill>
                  <a:srgbClr val="FF0000"/>
                </a:solidFill>
                <a:latin typeface="+mn-lt"/>
                <a:ea typeface="ＭＳ Ｐゴシック" charset="-128"/>
                <a:cs typeface="ＭＳ Ｐゴシック" charset="-128"/>
              </a:rPr>
              <a:t>Note: per capita is flat is but Total still increases with Population</a:t>
            </a:r>
            <a:endParaRPr lang="en-US" sz="1800" dirty="0">
              <a:solidFill>
                <a:srgbClr val="FF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2"/>
          <p:cNvGrpSpPr>
            <a:grpSpLocks/>
          </p:cNvGrpSpPr>
          <p:nvPr/>
        </p:nvGrpSpPr>
        <p:grpSpPr bwMode="auto">
          <a:xfrm>
            <a:off x="0" y="0"/>
            <a:ext cx="10287000" cy="3429000"/>
            <a:chOff x="0" y="0"/>
            <a:chExt cx="5520" cy="2064"/>
          </a:xfrm>
        </p:grpSpPr>
        <p:pic>
          <p:nvPicPr>
            <p:cNvPr id="148486" name="Picture 3" descr="NAPEE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8" y="0"/>
              <a:ext cx="2112" cy="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487" name="Group 4"/>
            <p:cNvGrpSpPr>
              <a:grpSpLocks/>
            </p:cNvGrpSpPr>
            <p:nvPr/>
          </p:nvGrpSpPr>
          <p:grpSpPr bwMode="auto">
            <a:xfrm>
              <a:off x="0" y="0"/>
              <a:ext cx="3408" cy="2064"/>
              <a:chOff x="384" y="432"/>
              <a:chExt cx="3890" cy="2352"/>
            </a:xfrm>
          </p:grpSpPr>
          <p:pic>
            <p:nvPicPr>
              <p:cNvPr id="148488" name="Picture 5" descr="CanadaActionPlan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 y="432"/>
                <a:ext cx="2137"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6" descr="UKActionPlanCov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6" y="432"/>
                <a:ext cx="1778"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8483" name="Picture 7" descr="EURIMACov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971800"/>
            <a:ext cx="38433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4" name="Picture 8" descr="DOECov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0450" y="2971800"/>
            <a:ext cx="32178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9" descr="UNEPCov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86550" y="2971800"/>
            <a:ext cx="36004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406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Center on Zero Emission Buildings - ZEB</a:t>
            </a:r>
            <a:endParaRPr lang="en-US" dirty="0"/>
          </a:p>
        </p:txBody>
      </p:sp>
      <p:sp>
        <p:nvSpPr>
          <p:cNvPr id="3" name="Content Placeholder 2"/>
          <p:cNvSpPr>
            <a:spLocks noGrp="1"/>
          </p:cNvSpPr>
          <p:nvPr>
            <p:ph idx="1"/>
          </p:nvPr>
        </p:nvSpPr>
        <p:spPr>
          <a:xfrm>
            <a:off x="952500" y="1371600"/>
            <a:ext cx="8458200" cy="4114800"/>
          </a:xfrm>
        </p:spPr>
        <p:txBody>
          <a:bodyPr/>
          <a:lstStyle/>
          <a:p>
            <a:r>
              <a:rPr lang="en-US" sz="1800" dirty="0" smtClean="0"/>
              <a:t>In 2009</a:t>
            </a:r>
            <a:r>
              <a:rPr lang="en-US" sz="1800" dirty="0"/>
              <a:t>, the Research Council of Norway assigned The Faculty of Architecture and Fine Art at </a:t>
            </a:r>
            <a:r>
              <a:rPr lang="en-US" sz="1800" dirty="0" smtClean="0"/>
              <a:t>NTNU </a:t>
            </a:r>
            <a:r>
              <a:rPr lang="en-US" sz="1800" dirty="0"/>
              <a:t>to host the </a:t>
            </a:r>
            <a:r>
              <a:rPr lang="en-US" sz="1800" b="1" dirty="0"/>
              <a:t>Research Centre on Zero Emission Buildings (ZEB)</a:t>
            </a:r>
            <a:r>
              <a:rPr lang="en-US" sz="1800" dirty="0"/>
              <a:t>, </a:t>
            </a:r>
            <a:r>
              <a:rPr lang="en-US" sz="1800" dirty="0" smtClean="0"/>
              <a:t>one </a:t>
            </a:r>
            <a:r>
              <a:rPr lang="en-US" sz="1800" dirty="0"/>
              <a:t>of eight new national </a:t>
            </a:r>
            <a:r>
              <a:rPr lang="en-US" sz="1800" dirty="0" err="1"/>
              <a:t>Centres</a:t>
            </a:r>
            <a:r>
              <a:rPr lang="en-US" sz="1800" dirty="0"/>
              <a:t> for Environment-friendly Energy Research (FME). </a:t>
            </a:r>
            <a:endParaRPr lang="en-US" sz="1800" dirty="0" smtClean="0"/>
          </a:p>
          <a:p>
            <a:r>
              <a:rPr lang="en-US" sz="1800" b="1" dirty="0" smtClean="0"/>
              <a:t>Centre Objectives</a:t>
            </a:r>
            <a:r>
              <a:rPr lang="en-US" sz="1800" dirty="0" smtClean="0"/>
              <a:t>: </a:t>
            </a:r>
            <a:endParaRPr lang="en-US" sz="1800" dirty="0"/>
          </a:p>
          <a:p>
            <a:pPr lvl="1"/>
            <a:r>
              <a:rPr lang="en-US" sz="1800" dirty="0" smtClean="0"/>
              <a:t>development </a:t>
            </a:r>
            <a:r>
              <a:rPr lang="en-US" sz="1800" dirty="0"/>
              <a:t>of </a:t>
            </a:r>
            <a:r>
              <a:rPr lang="en-US" sz="1800" dirty="0" smtClean="0"/>
              <a:t>technologies </a:t>
            </a:r>
            <a:r>
              <a:rPr lang="en-US" sz="1800" dirty="0"/>
              <a:t>for environmentally friendly </a:t>
            </a:r>
            <a:r>
              <a:rPr lang="en-US" sz="1800" dirty="0" smtClean="0"/>
              <a:t>energy, </a:t>
            </a:r>
          </a:p>
          <a:p>
            <a:pPr lvl="1"/>
            <a:r>
              <a:rPr lang="en-US" sz="1800" dirty="0" smtClean="0"/>
              <a:t>raise </a:t>
            </a:r>
            <a:r>
              <a:rPr lang="en-US" sz="1800" dirty="0"/>
              <a:t>the level of </a:t>
            </a:r>
            <a:r>
              <a:rPr lang="en-US" sz="1800" dirty="0" smtClean="0"/>
              <a:t>Norwegian expertise, </a:t>
            </a:r>
            <a:endParaRPr lang="en-US" sz="1800" dirty="0"/>
          </a:p>
          <a:p>
            <a:pPr lvl="1"/>
            <a:r>
              <a:rPr lang="en-US" sz="1800" dirty="0" smtClean="0"/>
              <a:t>generate </a:t>
            </a:r>
            <a:r>
              <a:rPr lang="en-US" sz="1800" dirty="0"/>
              <a:t>new industrial activity and new jobs. </a:t>
            </a:r>
            <a:endParaRPr lang="en-US" sz="1800" dirty="0" smtClean="0"/>
          </a:p>
          <a:p>
            <a:r>
              <a:rPr lang="en-US" sz="1800" dirty="0" smtClean="0"/>
              <a:t>The </a:t>
            </a:r>
            <a:r>
              <a:rPr lang="en-US" sz="1800" dirty="0"/>
              <a:t>FME-Centre ZEB will </a:t>
            </a:r>
            <a:r>
              <a:rPr lang="en-US" sz="1800" b="1" dirty="0"/>
              <a:t>develop competitive products and solutions for existing and new buildings that will lead to market penetration of zero emission buildings</a:t>
            </a:r>
            <a:r>
              <a:rPr lang="en-US" sz="1800" dirty="0"/>
              <a:t> </a:t>
            </a:r>
            <a:endParaRPr lang="en-US" sz="1800" dirty="0" smtClean="0"/>
          </a:p>
          <a:p>
            <a:r>
              <a:rPr lang="en-US" sz="1800" b="1" dirty="0" smtClean="0"/>
              <a:t>The </a:t>
            </a:r>
            <a:r>
              <a:rPr lang="en-US" sz="1800" b="1" dirty="0"/>
              <a:t>ZEB Centre consortium </a:t>
            </a:r>
            <a:r>
              <a:rPr lang="en-US" sz="1800" dirty="0"/>
              <a:t>encompasses the following partners:</a:t>
            </a:r>
          </a:p>
          <a:p>
            <a:pPr lvl="1"/>
            <a:r>
              <a:rPr lang="en-US" sz="1800" dirty="0"/>
              <a:t>The Norwegian University of Science and Technology, </a:t>
            </a:r>
            <a:r>
              <a:rPr lang="en-US" sz="1800" b="1" dirty="0"/>
              <a:t>NTNU</a:t>
            </a:r>
            <a:r>
              <a:rPr lang="en-US" sz="1800" dirty="0"/>
              <a:t> (the </a:t>
            </a:r>
            <a:r>
              <a:rPr lang="en-US" sz="1800" dirty="0" smtClean="0"/>
              <a:t>host) </a:t>
            </a:r>
          </a:p>
          <a:p>
            <a:pPr lvl="1"/>
            <a:r>
              <a:rPr lang="en-US" sz="1800" b="1" dirty="0" smtClean="0"/>
              <a:t>SINTEF</a:t>
            </a:r>
            <a:r>
              <a:rPr lang="en-US" sz="1800" dirty="0" smtClean="0"/>
              <a:t> </a:t>
            </a:r>
            <a:r>
              <a:rPr lang="en-US" sz="1800" dirty="0"/>
              <a:t>(research partner). </a:t>
            </a:r>
            <a:endParaRPr lang="en-US" sz="1800" dirty="0" smtClean="0"/>
          </a:p>
          <a:p>
            <a:pPr lvl="1"/>
            <a:r>
              <a:rPr lang="en-US" sz="1800" dirty="0" smtClean="0"/>
              <a:t>8 </a:t>
            </a:r>
            <a:r>
              <a:rPr lang="en-US" sz="1800" b="1" dirty="0" smtClean="0"/>
              <a:t>Industry Partners</a:t>
            </a:r>
          </a:p>
          <a:p>
            <a:pPr lvl="1"/>
            <a:r>
              <a:rPr lang="en-US" sz="1800" dirty="0" smtClean="0"/>
              <a:t>International Advisory Committee</a:t>
            </a:r>
            <a:endParaRPr lang="en-US" sz="1800" dirty="0"/>
          </a:p>
        </p:txBody>
      </p:sp>
    </p:spTree>
    <p:extLst>
      <p:ext uri="{BB962C8B-B14F-4D97-AF65-F5344CB8AC3E}">
        <p14:creationId xmlns:p14="http://schemas.microsoft.com/office/powerpoint/2010/main" val="2142710592"/>
      </p:ext>
    </p:extLst>
  </p:cSld>
  <p:clrMapOvr>
    <a:masterClrMapping/>
  </p:clrMapOvr>
</p:sld>
</file>

<file path=ppt/theme/theme1.xml><?xml version="1.0" encoding="utf-8"?>
<a:theme xmlns:a="http://schemas.openxmlformats.org/drawingml/2006/main" name="Microsoft Office 98">
  <a:themeElements>
    <a:clrScheme name="">
      <a:dk1>
        <a:srgbClr val="000000"/>
      </a:dk1>
      <a:lt1>
        <a:srgbClr val="FFFFFF"/>
      </a:lt1>
      <a:dk2>
        <a:srgbClr val="004E47"/>
      </a:dk2>
      <a:lt2>
        <a:srgbClr val="676767"/>
      </a:lt2>
      <a:accent1>
        <a:srgbClr val="009688"/>
      </a:accent1>
      <a:accent2>
        <a:srgbClr val="E5405D"/>
      </a:accent2>
      <a:accent3>
        <a:srgbClr val="FFFFFF"/>
      </a:accent3>
      <a:accent4>
        <a:srgbClr val="000000"/>
      </a:accent4>
      <a:accent5>
        <a:srgbClr val="AAC9C3"/>
      </a:accent5>
      <a:accent6>
        <a:srgbClr val="CF3953"/>
      </a:accent6>
      <a:hlink>
        <a:srgbClr val="767900"/>
      </a:hlink>
      <a:folHlink>
        <a:srgbClr val="3365FB"/>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chemeClr val="tx1"/>
            </a:solidFill>
            <a:effectLst/>
            <a:latin typeface="Times" pitchFamily="-108"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chemeClr val="tx1"/>
            </a:solidFill>
            <a:effectLst/>
            <a:latin typeface="Times" pitchFamily="-10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g chart">
  <a:themeElements>
    <a:clrScheme name="Org 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rg cha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chemeClr val="tx1"/>
            </a:solidFill>
            <a:effectLst/>
            <a:latin typeface="Times" pitchFamily="-108" charset="0"/>
          </a:defRPr>
        </a:defPPr>
      </a:lstStyle>
    </a:lnDef>
  </a:objectDefaults>
  <a:extraClrSchemeLst>
    <a:extraClrScheme>
      <a:clrScheme name="Org 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g 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g 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g 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g 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g 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g 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g 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g 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g 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g 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g 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49796</TotalTime>
  <Pages>10</Pages>
  <Words>1405</Words>
  <Application>Microsoft Macintosh PowerPoint</Application>
  <PresentationFormat>35mm Slides</PresentationFormat>
  <Paragraphs>351</Paragraphs>
  <Slides>26</Slides>
  <Notes>18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26</vt:i4>
      </vt:variant>
    </vt:vector>
  </HeadingPairs>
  <TitlesOfParts>
    <vt:vector size="31" baseType="lpstr">
      <vt:lpstr>Microsoft Office 98</vt:lpstr>
      <vt:lpstr>Edge</vt:lpstr>
      <vt:lpstr>Org chart</vt:lpstr>
      <vt:lpstr>Image</vt:lpstr>
      <vt:lpstr>Microsoft ClipArt Gallery</vt:lpstr>
      <vt:lpstr>PowerPoint Presentation</vt:lpstr>
      <vt:lpstr>4000 Staff; $700M/yr Budget Energy Efficient Buildings:   Established 1975,  ~250+ staff  Materials, Technologies Building Systems      Facades      Lighting, Daylighting      HVAC      Electrical loads Indoor Environmental Quality Hi Tech Buildings      Data Centers, Labs Field Performance Distributed Energy Systems Demand Response Electric Grid Reliability Simulation tools Benchmarking and Rating Energy standards Energy policy w/ Renewables International Studies</vt:lpstr>
      <vt:lpstr>U.S. Building End Use Energy Consumption</vt:lpstr>
      <vt:lpstr>PowerPoint Presentation</vt:lpstr>
      <vt:lpstr>PowerPoint Presentation</vt:lpstr>
      <vt:lpstr>PowerPoint Presentation</vt:lpstr>
      <vt:lpstr>California Success to Date: Per Capita Electricity Sales</vt:lpstr>
      <vt:lpstr>PowerPoint Presentation</vt:lpstr>
      <vt:lpstr>Research Center on Zero Emission Buildings - ZEB</vt:lpstr>
      <vt:lpstr>Zero Emissions Buildings Research Centre Arild Gustavsen, Professor, Ph.D. Research Centre on Zero Emission Buildings/ Department of Architectural Design, History and Technology,  Norwegian University of Science and Technology (NTNU)</vt:lpstr>
      <vt:lpstr>Building Innovation “Game Changers”  </vt:lpstr>
      <vt:lpstr>Advanced Facades and Daylighting</vt:lpstr>
      <vt:lpstr>PowerPoint Presentation</vt:lpstr>
      <vt:lpstr>Joint Papers- Future Directions</vt:lpstr>
      <vt:lpstr>Integrated Technology R&amp;D Program</vt:lpstr>
      <vt:lpstr>Glazing/Shading/Daylighting  Measurement and Validation</vt:lpstr>
      <vt:lpstr>(Day)Lighting Control Elements </vt:lpstr>
      <vt:lpstr>Emerging Daylighting Technology</vt:lpstr>
      <vt:lpstr>PowerPoint Presentation</vt:lpstr>
      <vt:lpstr>Good Lighting Controls (Daylight Dimming) Work </vt:lpstr>
      <vt:lpstr>System integration: Cost tradeoffs</vt:lpstr>
      <vt:lpstr>Exploring Intelligent Control Systems</vt:lpstr>
      <vt:lpstr>PowerPoint Presentation</vt:lpstr>
      <vt:lpstr>PowerPoint Presentation</vt:lpstr>
      <vt:lpstr>NTNU/SINTEF Collaborators New Facilities Design</vt:lpstr>
      <vt:lpstr>Accelerating Progress Towards High Performance Building Systems with Global Collaboration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Elusive Challenge  of Daylighted Buildings  A Brief Review 25 Years Later</dc:title>
  <dc:subject/>
  <dc:creator>Stephen Selkowitz</dc:creator>
  <cp:keywords/>
  <dc:description/>
  <cp:lastModifiedBy>Stephen Selkowitz</cp:lastModifiedBy>
  <cp:revision>1198</cp:revision>
  <cp:lastPrinted>2012-10-25T08:05:40Z</cp:lastPrinted>
  <dcterms:created xsi:type="dcterms:W3CDTF">2011-08-18T23:29:26Z</dcterms:created>
  <dcterms:modified xsi:type="dcterms:W3CDTF">2012-10-25T08:08:49Z</dcterms:modified>
</cp:coreProperties>
</file>